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96" r:id="rId2"/>
    <p:sldId id="391" r:id="rId3"/>
    <p:sldId id="399" r:id="rId4"/>
    <p:sldId id="400" r:id="rId5"/>
    <p:sldId id="401" r:id="rId6"/>
    <p:sldId id="402" r:id="rId7"/>
    <p:sldId id="403" r:id="rId8"/>
    <p:sldId id="406" r:id="rId9"/>
    <p:sldId id="405" r:id="rId10"/>
    <p:sldId id="404" r:id="rId11"/>
    <p:sldId id="40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DD44C-450A-4D9E-9E05-236E3D668328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1E7C6-5C66-4178-9ACD-24F938BB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17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CS">
                <a:latin typeface="Arial" charset="0"/>
              </a:rPr>
              <a:t>Zameni ovu tabelu drugom koju sam ti dala</a:t>
            </a: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593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44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35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3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5004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842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09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21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21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4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7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37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2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3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15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4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4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841A3-A971-45C8-86F2-EDD72AC00B8B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29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Comic Sans MS" panose="030F0702030302020204" pitchFamily="66" charset="0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685800" indent="-228600" algn="just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just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35EAA-24B2-0E83-BDEE-FFA767C35F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788" y="1824500"/>
            <a:ext cx="11535508" cy="1357607"/>
          </a:xfrm>
        </p:spPr>
        <p:txBody>
          <a:bodyPr>
            <a:normAutofit/>
          </a:bodyPr>
          <a:lstStyle/>
          <a:p>
            <a:pPr algn="ctr"/>
            <a:br>
              <a:rPr lang="en-US" sz="3600" dirty="0"/>
            </a:br>
            <a:r>
              <a:rPr lang="en-US" sz="3600" dirty="0"/>
              <a:t>T</a:t>
            </a:r>
            <a:r>
              <a:rPr lang="sr-Latn-RS" sz="3600" dirty="0"/>
              <a:t>REATING</a:t>
            </a:r>
            <a:r>
              <a:rPr lang="en-US" sz="3600" dirty="0"/>
              <a:t> Thrombocytopenia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63DAE5-83E4-202E-474D-2CC643EC6394}"/>
              </a:ext>
            </a:extLst>
          </p:cNvPr>
          <p:cNvSpPr txBox="1"/>
          <p:nvPr/>
        </p:nvSpPr>
        <p:spPr>
          <a:xfrm>
            <a:off x="970670" y="5711483"/>
            <a:ext cx="233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Dr. Bo</a:t>
            </a:r>
            <a:r>
              <a:rPr lang="sr-Latn-RS" dirty="0">
                <a:latin typeface="Comic Sans MS" panose="030F0702030302020204" pitchFamily="66" charset="0"/>
              </a:rPr>
              <a:t>ž</a:t>
            </a:r>
            <a:r>
              <a:rPr lang="en-US" dirty="0" err="1">
                <a:latin typeface="Comic Sans MS" panose="030F0702030302020204" pitchFamily="66" charset="0"/>
              </a:rPr>
              <a:t>idar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Pindović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6441C-AA40-ECED-17E3-974CC1B4DA77}"/>
              </a:ext>
            </a:extLst>
          </p:cNvPr>
          <p:cNvSpPr txBox="1"/>
          <p:nvPr/>
        </p:nvSpPr>
        <p:spPr>
          <a:xfrm>
            <a:off x="4718091" y="5711483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University of Kragujevac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50D6FC-1AE2-1E7B-E0D7-1DE2D5F90456}"/>
              </a:ext>
            </a:extLst>
          </p:cNvPr>
          <p:cNvSpPr txBox="1"/>
          <p:nvPr/>
        </p:nvSpPr>
        <p:spPr>
          <a:xfrm>
            <a:off x="8750334" y="5711483"/>
            <a:ext cx="319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Faculty of Medical Sciences</a:t>
            </a:r>
          </a:p>
        </p:txBody>
      </p:sp>
    </p:spTree>
    <p:extLst>
      <p:ext uri="{BB962C8B-B14F-4D97-AF65-F5344CB8AC3E}">
        <p14:creationId xmlns:p14="http://schemas.microsoft.com/office/powerpoint/2010/main" val="1537969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7298C-5E7D-A542-429B-95CDE4C11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effectLst/>
              </a:rPr>
              <a:t>Rituximab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6590B-121B-E0B0-4527-8452DC5CF7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841" y="2580866"/>
            <a:ext cx="4878386" cy="2294379"/>
          </a:xfrm>
        </p:spPr>
        <p:txBody>
          <a:bodyPr/>
          <a:lstStyle/>
          <a:p>
            <a:r>
              <a:rPr lang="en-US" b="0" i="0" dirty="0">
                <a:effectLst/>
                <a:cs typeface="Calibri" panose="020F0502020204030204" pitchFamily="34" charset="0"/>
              </a:rPr>
              <a:t>Rituximab is a monoclonal antibody that binds to the CD20 molecule present on the surface of B lymphocytes.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B67D8B-8D99-97EC-AC48-36A170BDF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80866"/>
            <a:ext cx="5763065" cy="2772680"/>
          </a:xfrm>
        </p:spPr>
        <p:txBody>
          <a:bodyPr/>
          <a:lstStyle/>
          <a:p>
            <a:r>
              <a:rPr lang="en-US" b="0" i="0" dirty="0">
                <a:effectLst/>
                <a:cs typeface="Calibri" panose="020F0502020204030204" pitchFamily="34" charset="0"/>
              </a:rPr>
              <a:t>This leads to the destruction of B lymphocytes, thereby reducing the immune response in autoimmune diseases, including immune-mediated thrombocytopenia.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649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3A8D-3C3E-D78E-66BA-82B1E6A6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effectLst/>
              </a:rPr>
              <a:t>Campath-1H (Alemtuzumab)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240B5-8C7D-8F33-AE8A-5815416FB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4635" y="2390163"/>
            <a:ext cx="4878389" cy="3541714"/>
          </a:xfrm>
        </p:spPr>
        <p:txBody>
          <a:bodyPr/>
          <a:lstStyle/>
          <a:p>
            <a:r>
              <a:rPr lang="en-US" b="0" i="0" dirty="0">
                <a:effectLst/>
                <a:cs typeface="Calibri" panose="020F0502020204030204" pitchFamily="34" charset="0"/>
              </a:rPr>
              <a:t>Alemtuzumab acts by binding to CD52 present on the surface of T and B lymphocytes, leading to the destruction of these cells.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6DA258-8030-BBA2-5801-8C990E78A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48978" y="2390163"/>
            <a:ext cx="4875211" cy="3541714"/>
          </a:xfrm>
        </p:spPr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It is usually administered as an intravenous injection under medical supervision.</a:t>
            </a:r>
          </a:p>
        </p:txBody>
      </p:sp>
    </p:spTree>
    <p:extLst>
      <p:ext uri="{BB962C8B-B14F-4D97-AF65-F5344CB8AC3E}">
        <p14:creationId xmlns:p14="http://schemas.microsoft.com/office/powerpoint/2010/main" val="2050425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Čuvar mesta za sadržaj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92479593"/>
              </p:ext>
            </p:extLst>
          </p:nvPr>
        </p:nvGraphicFramePr>
        <p:xfrm>
          <a:off x="1596144" y="641984"/>
          <a:ext cx="8999711" cy="5574031"/>
        </p:xfrm>
        <a:graphic>
          <a:graphicData uri="http://schemas.openxmlformats.org/drawingml/2006/table">
            <a:tbl>
              <a:tblPr/>
              <a:tblGrid>
                <a:gridCol w="2339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0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16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Therapeutic Line (Initial Treatment)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Corticosteroids (Prednisone; Methylprednisolone; Dexamethasone)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IVIg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Anti-D</a:t>
                      </a:r>
                      <a:r>
                        <a:rPr kumimoji="0" 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57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Therapeutic Line (Second Line)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Splenectomy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Azathioprine; Cyclosporine A; Vinca alkaloids; Cyclophosphamide; TPO receptor agonists; Mycophenolate mofetil</a:t>
                      </a:r>
                      <a:r>
                        <a:rPr kumimoji="0" lang="sr-Latn-R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Danazol</a:t>
                      </a:r>
                      <a:r>
                        <a:rPr kumimoji="0" lang="sr-Latn-R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Dapsone</a:t>
                      </a:r>
                      <a:r>
                        <a:rPr kumimoji="0" lang="sr-Latn-R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Rituximab</a:t>
                      </a:r>
                      <a:r>
                        <a:rPr kumimoji="0" lang="sr-Latn-R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84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Therapeutic Line (For Refractory ITP)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Category A: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(Sufficient clinical data on effectiveness)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TPO receptor agonists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1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 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Category B: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(Insufficient clinical data on effectiveness, potentially toxic)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Combination of drugs from the 1st and 2nd lines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Combined chemotherapy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Campath-1H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Hematopoietic stem cell transplantation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858" name="Pravougaonik 4"/>
          <p:cNvSpPr>
            <a:spLocks noChangeArrowheads="1"/>
          </p:cNvSpPr>
          <p:nvPr/>
        </p:nvSpPr>
        <p:spPr bwMode="auto">
          <a:xfrm>
            <a:off x="1762073" y="6242245"/>
            <a:ext cx="29527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100" baseline="30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Registered for ITP, used only in the USA</a:t>
            </a:r>
            <a:endParaRPr lang="sr-Latn-RS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11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Latn-CS" sz="1100" dirty="0">
                <a:latin typeface="Times New Roman" pitchFamily="18" charset="0"/>
                <a:cs typeface="Times New Roman" pitchFamily="18" charset="0"/>
              </a:rPr>
              <a:t>Not registered for ITP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70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67A5E-AA50-95EC-7B8B-EBBBF03D8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Corticosteroids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46E68-30C8-B3F5-9800-A668BC126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1413" y="2234074"/>
            <a:ext cx="4077701" cy="3541714"/>
          </a:xfrm>
        </p:spPr>
        <p:txBody>
          <a:bodyPr>
            <a:normAutofit/>
          </a:bodyPr>
          <a:lstStyle/>
          <a:p>
            <a:r>
              <a:rPr lang="en-US" b="1" i="0" dirty="0">
                <a:effectLst/>
              </a:rPr>
              <a:t>Prednisone</a:t>
            </a:r>
          </a:p>
          <a:p>
            <a:r>
              <a:rPr lang="en-US" b="1" i="0" dirty="0">
                <a:effectLst/>
              </a:rPr>
              <a:t>Methylprednisolone</a:t>
            </a:r>
          </a:p>
          <a:p>
            <a:r>
              <a:rPr lang="en-US" b="1" i="0" dirty="0">
                <a:effectLst/>
              </a:rPr>
              <a:t>Dexamethasone</a:t>
            </a:r>
          </a:p>
          <a:p>
            <a:pPr marL="0" indent="0">
              <a:buNone/>
            </a:pPr>
            <a:r>
              <a:rPr lang="en-US" b="1" i="0" dirty="0">
                <a:effectLst/>
              </a:rPr>
              <a:t>Glucocorticoids have anti-inflammatory, immunosuppressive, and anti-allergic effects.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38505-CB46-72D4-CED3-D9B0CCFB4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34074"/>
            <a:ext cx="4875211" cy="3541714"/>
          </a:xfrm>
        </p:spPr>
        <p:txBody>
          <a:bodyPr>
            <a:normAutofit/>
          </a:bodyPr>
          <a:lstStyle/>
          <a:p>
            <a:r>
              <a:rPr lang="en-US" b="1" i="0" dirty="0">
                <a:effectLst/>
              </a:rPr>
              <a:t>They modulate gene expression and reduce the activity of the immune system, preventing autoimmune reactions that can lead to thrombocytopenia.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19028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781B4-3012-BB87-4F4A-F515F6817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effectLst/>
              </a:rPr>
              <a:t>Adverse Effects: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E33F1-C988-F3E4-C5E3-275FE04C430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0" dirty="0">
                <a:effectLst/>
                <a:cs typeface="Calibri" panose="020F0502020204030204" pitchFamily="34" charset="0"/>
              </a:rPr>
              <a:t>Long-term use may lead to:</a:t>
            </a:r>
          </a:p>
          <a:p>
            <a:pPr marL="0" indent="0">
              <a:buNone/>
            </a:pPr>
            <a:endParaRPr lang="en-US" b="1" i="0" dirty="0">
              <a:effectLst/>
              <a:cs typeface="Calibri" panose="020F0502020204030204" pitchFamily="34" charset="0"/>
            </a:endParaRPr>
          </a:p>
          <a:p>
            <a:r>
              <a:rPr lang="en-US" b="1" i="0" dirty="0">
                <a:effectLst/>
                <a:cs typeface="Calibri" panose="020F0502020204030204" pitchFamily="34" charset="0"/>
              </a:rPr>
              <a:t>Osteoporosis</a:t>
            </a:r>
          </a:p>
          <a:p>
            <a:r>
              <a:rPr lang="en-US" b="1" i="0" dirty="0">
                <a:effectLst/>
                <a:cs typeface="Calibri" panose="020F0502020204030204" pitchFamily="34" charset="0"/>
              </a:rPr>
              <a:t>Muscular weakness</a:t>
            </a:r>
          </a:p>
          <a:p>
            <a:r>
              <a:rPr lang="en-US" b="1" i="0" dirty="0">
                <a:effectLst/>
                <a:cs typeface="Calibri" panose="020F0502020204030204" pitchFamily="34" charset="0"/>
              </a:rPr>
              <a:t>Fluid retention</a:t>
            </a:r>
          </a:p>
          <a:p>
            <a:r>
              <a:rPr lang="en-US" b="1" i="0" dirty="0">
                <a:effectLst/>
                <a:cs typeface="Calibri" panose="020F0502020204030204" pitchFamily="34" charset="0"/>
              </a:rPr>
              <a:t>Increased risk of infections</a:t>
            </a:r>
          </a:p>
          <a:p>
            <a:r>
              <a:rPr lang="en-US" b="1" i="0" dirty="0">
                <a:effectLst/>
                <a:cs typeface="Calibri" panose="020F0502020204030204" pitchFamily="34" charset="0"/>
              </a:rPr>
              <a:t>Glucose intolerance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66409A-6552-DABC-17EB-613F4AD22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168575"/>
            <a:ext cx="4875211" cy="1703536"/>
          </a:xfrm>
        </p:spPr>
        <p:txBody>
          <a:bodyPr>
            <a:normAutofit fontScale="92500" lnSpcReduction="10000"/>
          </a:bodyPr>
          <a:lstStyle/>
          <a:p>
            <a:r>
              <a:rPr lang="en-US" b="1" i="0" dirty="0">
                <a:effectLst/>
                <a:cs typeface="Calibri" panose="020F0502020204030204" pitchFamily="34" charset="0"/>
              </a:rPr>
              <a:t>Appearance of acne and stretch marks</a:t>
            </a:r>
          </a:p>
          <a:p>
            <a:r>
              <a:rPr lang="en-US" b="1" i="0" dirty="0">
                <a:effectLst/>
                <a:cs typeface="Calibri" panose="020F0502020204030204" pitchFamily="34" charset="0"/>
              </a:rPr>
              <a:t>Gastritis, ulcers, and increased risk of gastrointestinal bleeding</a:t>
            </a:r>
          </a:p>
          <a:p>
            <a:endParaRPr lang="en-US" b="1" i="0" dirty="0"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972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877F4-3E10-2B74-66F5-FA63D1EA8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 err="1">
                <a:effectLst/>
              </a:rPr>
              <a:t>Immun</a:t>
            </a:r>
            <a:r>
              <a:rPr lang="sr-Latn-RS" b="1" i="0" dirty="0">
                <a:effectLst/>
              </a:rPr>
              <a:t>e SYSTEM – </a:t>
            </a:r>
            <a:r>
              <a:rPr lang="en-US" b="1" i="0" dirty="0" err="1">
                <a:effectLst/>
              </a:rPr>
              <a:t>suppressi</a:t>
            </a:r>
            <a:r>
              <a:rPr lang="sr-Latn-RS" b="1" i="0" dirty="0">
                <a:effectLst/>
              </a:rPr>
              <a:t>NG</a:t>
            </a:r>
            <a:r>
              <a:rPr lang="en-US" b="1" i="0" dirty="0">
                <a:effectLst/>
              </a:rPr>
              <a:t> Drugs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9A3B0-7D97-BC77-AA42-EBF346584D4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effectLst/>
              </a:rPr>
              <a:t>Azathioprine</a:t>
            </a:r>
          </a:p>
          <a:p>
            <a:r>
              <a:rPr lang="en-US" b="1" i="0" dirty="0">
                <a:effectLst/>
              </a:rPr>
              <a:t>Cyclosporine A</a:t>
            </a:r>
          </a:p>
          <a:p>
            <a:r>
              <a:rPr lang="en-US" b="1" i="0" dirty="0">
                <a:effectLst/>
              </a:rPr>
              <a:t>Cyclophosphamide</a:t>
            </a:r>
          </a:p>
          <a:p>
            <a:pPr marL="0" indent="0">
              <a:buNone/>
            </a:pPr>
            <a:r>
              <a:rPr lang="en-US" b="1" i="0" dirty="0">
                <a:effectLst/>
              </a:rPr>
              <a:t>These drugs are used to suppress the immune response and reduce the effects of autoimmune reactions.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08DB-65F5-495A-0D4A-295B4151A4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effectLst/>
              </a:rPr>
              <a:t>Azathioprine and Cyclosporine A act on different phases of T-cell activation, while Cyclophosphamide acts on DNA and prevents the action of immune cells.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874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305AD-D13C-CC28-E700-AB59F7719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896224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0" dirty="0">
                <a:effectLst/>
              </a:rPr>
              <a:t>Adverse Effects and Interactions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3C672-2827-3892-601E-8A84B00E40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3501" y="2390917"/>
            <a:ext cx="5922499" cy="2779553"/>
          </a:xfrm>
        </p:spPr>
        <p:txBody>
          <a:bodyPr>
            <a:normAutofit lnSpcReduction="10000"/>
          </a:bodyPr>
          <a:lstStyle/>
          <a:p>
            <a:r>
              <a:rPr lang="en-US" b="1" i="0" dirty="0">
                <a:effectLst/>
              </a:rPr>
              <a:t>Azathioprine may interact with allopurinol.</a:t>
            </a:r>
          </a:p>
          <a:p>
            <a:r>
              <a:rPr lang="en-US" b="1" i="0" dirty="0">
                <a:effectLst/>
              </a:rPr>
              <a:t>Cyclosporine A and Cyclophosphamide have a significant number of interactions with both drugs and food.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B5E4F-89C1-0B88-4183-3BFA21981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44287" y="2390917"/>
            <a:ext cx="5274212" cy="2940739"/>
          </a:xfrm>
        </p:spPr>
        <p:txBody>
          <a:bodyPr>
            <a:normAutofit lnSpcReduction="10000"/>
          </a:bodyPr>
          <a:lstStyle/>
          <a:p>
            <a:r>
              <a:rPr lang="en-US" b="1" i="0" dirty="0">
                <a:effectLst/>
              </a:rPr>
              <a:t>Adverse effects may include gastrointestinal problems, increased risk of infections, renal insufficiency, and anemia.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086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5BB9B-D1CC-6AAB-6FE5-605C60673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b="1" i="0" dirty="0">
                <a:effectLst/>
              </a:rPr>
            </a:br>
            <a:r>
              <a:rPr lang="en-US" b="1" i="0" dirty="0">
                <a:effectLst/>
              </a:rPr>
              <a:t>Mycophenolate Mofetil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4A8D7-F8CF-B959-7A9C-D94E85844B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165" y="2432366"/>
            <a:ext cx="5587636" cy="2511427"/>
          </a:xfrm>
        </p:spPr>
        <p:txBody>
          <a:bodyPr/>
          <a:lstStyle/>
          <a:p>
            <a:r>
              <a:rPr lang="en-US" b="0" i="0" dirty="0">
                <a:effectLst/>
                <a:cs typeface="Calibri" panose="020F0502020204030204" pitchFamily="34" charset="0"/>
              </a:rPr>
              <a:t>It works by inhibiting inosine monophosphate dehydrogenase and preventing the proliferation of T and B cells.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62707-678C-DBC6-81B2-C13E69FB3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32366"/>
            <a:ext cx="5587635" cy="2646071"/>
          </a:xfrm>
        </p:spPr>
        <p:txBody>
          <a:bodyPr/>
          <a:lstStyle/>
          <a:p>
            <a:r>
              <a:rPr lang="en-US" b="0" i="0" dirty="0">
                <a:effectLst/>
                <a:cs typeface="Calibri" panose="020F0502020204030204" pitchFamily="34" charset="0"/>
              </a:rPr>
              <a:t>It frequently interacts with cyclosporine and tacrolimus.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659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11DD-6FD3-98A2-D9FE-CEDAD70E2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effectLst/>
              </a:rPr>
              <a:t>Danazol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71B16-E638-65AA-2CE8-844D8A191B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695" y="2249486"/>
            <a:ext cx="4878389" cy="3541714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cs typeface="Calibri" panose="020F0502020204030204" pitchFamily="34" charset="0"/>
              </a:rPr>
              <a:t>Danazol is a synthetic steroid that exhibits androgenic, anabolic, and antitumor effects.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A1832-07FE-D1FB-83DF-CD83D10BB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4918" y="2249486"/>
            <a:ext cx="5321105" cy="3541714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cs typeface="Calibri" panose="020F0502020204030204" pitchFamily="34" charset="0"/>
              </a:rPr>
              <a:t>In the context of thrombocytopenia, danazol is used as a stimulant to increase the production of erythrocytes and platelets.</a:t>
            </a:r>
            <a:endParaRPr lang="sr-Cyrl-RS" b="0" i="0" dirty="0"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326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EC58E-EE6C-970C-F796-A41BA7D85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effectLst/>
              </a:rPr>
              <a:t>Dapsone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530D8-5094-6194-FE70-1D7A1780B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1582" y="2097088"/>
            <a:ext cx="4878389" cy="2334235"/>
          </a:xfrm>
        </p:spPr>
        <p:txBody>
          <a:bodyPr>
            <a:normAutofit fontScale="92500"/>
          </a:bodyPr>
          <a:lstStyle/>
          <a:p>
            <a:r>
              <a:rPr lang="en-US" dirty="0">
                <a:cs typeface="Calibri" panose="020F0502020204030204" pitchFamily="34" charset="0"/>
              </a:rPr>
              <a:t>Dapsone is an antibiotic used in the treatment of various dermatological conditions.</a:t>
            </a:r>
          </a:p>
          <a:p>
            <a:pPr marL="0" indent="0">
              <a:buNone/>
            </a:pP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5C433D-65CB-AAAB-8372-4C743A56A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988840"/>
            <a:ext cx="5658727" cy="3145868"/>
          </a:xfrm>
        </p:spPr>
        <p:txBody>
          <a:bodyPr>
            <a:normAutofit fontScale="92500"/>
          </a:bodyPr>
          <a:lstStyle/>
          <a:p>
            <a:r>
              <a:rPr lang="en-US" dirty="0">
                <a:cs typeface="Calibri" panose="020F0502020204030204" pitchFamily="34" charset="0"/>
              </a:rPr>
              <a:t>In the context of thrombocytopenia, it is often used in the treatment of ITP, as well as other autoimmune disorders</a:t>
            </a:r>
            <a:r>
              <a:rPr lang="sr-Latn-RS" dirty="0">
                <a:cs typeface="Calibri" panose="020F0502020204030204" pitchFamily="34" charset="0"/>
              </a:rPr>
              <a:t>.</a:t>
            </a:r>
          </a:p>
          <a:p>
            <a:r>
              <a:rPr lang="en-US" b="0" i="0" dirty="0">
                <a:effectLst/>
                <a:cs typeface="Calibri" panose="020F0502020204030204" pitchFamily="34" charset="0"/>
              </a:rPr>
              <a:t>Dapsone works by reducing the activity of the immune system and affecting various inflammation mediators.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256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38</TotalTime>
  <Words>514</Words>
  <Application>Microsoft Office PowerPoint</Application>
  <PresentationFormat>Widescreen</PresentationFormat>
  <Paragraphs>67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Comic Sans MS</vt:lpstr>
      <vt:lpstr>Symbol</vt:lpstr>
      <vt:lpstr>Times New Roman</vt:lpstr>
      <vt:lpstr>Tw Cen MT</vt:lpstr>
      <vt:lpstr>Circuit</vt:lpstr>
      <vt:lpstr> TREATING Thrombocytopenia</vt:lpstr>
      <vt:lpstr>PowerPoint Presentation</vt:lpstr>
      <vt:lpstr>Corticosteroids</vt:lpstr>
      <vt:lpstr>Adverse Effects:</vt:lpstr>
      <vt:lpstr>Immune SYSTEM – suppressiNG Drugs</vt:lpstr>
      <vt:lpstr>Adverse Effects and Interactions</vt:lpstr>
      <vt:lpstr> Mycophenolate Mofetil</vt:lpstr>
      <vt:lpstr>Danazol</vt:lpstr>
      <vt:lpstr>Dapsone</vt:lpstr>
      <vt:lpstr>Rituximab</vt:lpstr>
      <vt:lpstr>Campath-1H (Alemtuzumab)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Терапија код Тромбоцитопеније</dc:title>
  <dc:creator>Boki</dc:creator>
  <cp:lastModifiedBy>Boki</cp:lastModifiedBy>
  <cp:revision>4</cp:revision>
  <dcterms:created xsi:type="dcterms:W3CDTF">2024-02-06T17:59:30Z</dcterms:created>
  <dcterms:modified xsi:type="dcterms:W3CDTF">2024-02-18T23:05:30Z</dcterms:modified>
</cp:coreProperties>
</file>