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8" r:id="rId2"/>
    <p:sldId id="311" r:id="rId3"/>
    <p:sldId id="378" r:id="rId4"/>
    <p:sldId id="314" r:id="rId5"/>
    <p:sldId id="379" r:id="rId6"/>
    <p:sldId id="380" r:id="rId7"/>
    <p:sldId id="381" r:id="rId8"/>
    <p:sldId id="382" r:id="rId9"/>
    <p:sldId id="387" r:id="rId10"/>
    <p:sldId id="383" r:id="rId11"/>
    <p:sldId id="384" r:id="rId12"/>
    <p:sldId id="385" r:id="rId13"/>
    <p:sldId id="388" r:id="rId14"/>
    <p:sldId id="389" r:id="rId15"/>
    <p:sldId id="393" r:id="rId16"/>
    <p:sldId id="392" r:id="rId17"/>
    <p:sldId id="394" r:id="rId18"/>
    <p:sldId id="391" r:id="rId19"/>
    <p:sldId id="395" r:id="rId20"/>
    <p:sldId id="397" r:id="rId21"/>
    <p:sldId id="396" r:id="rId22"/>
    <p:sldId id="398" r:id="rId23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Umereni stil 2 – Naglašavanj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Umereni stil 1 – Naglašavanj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Umereni stil 2 – Naglašavanj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Umereni stil 2 – Naglašav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44" autoAdjust="0"/>
    <p:restoredTop sz="94643" autoAdjust="0"/>
  </p:normalViewPr>
  <p:slideViewPr>
    <p:cSldViewPr>
      <p:cViewPr varScale="1">
        <p:scale>
          <a:sx n="92" d="100"/>
          <a:sy n="92" d="100"/>
        </p:scale>
        <p:origin x="16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6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209920F-F196-435B-BCE3-246357855F07}" type="datetimeFigureOut">
              <a:rPr lang="en-US"/>
              <a:pPr>
                <a:defRPr/>
              </a:pPr>
              <a:t>2/8/2024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13971B7-2F92-4361-9156-ACCA6ED3E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72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" smtClean="0">
                <a:latin typeface="Arial" charset="0"/>
              </a:rPr>
              <a:t>Replace this table with the other one I gave you</a:t>
            </a:r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593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8" descr="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48101"/>
            <a:ext cx="8229600" cy="6477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" sz="3200" dirty="0" smtClean="0"/>
              <a:t>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sr-Latn-RS" sz="3200" dirty="0" smtClean="0"/>
              <a:t>IASM 71 </a:t>
            </a:r>
            <a:r>
              <a:rPr lang="en" dirty="0" smtClean="0"/>
              <a:t>Interprofessional education </a:t>
            </a:r>
            <a:r>
              <a:rPr lang="sr-Cyrl-RS" sz="2000" dirty="0" smtClean="0"/>
              <a:t/>
            </a:r>
            <a:br>
              <a:rPr lang="sr-Cyrl-RS" sz="2000" dirty="0" smtClean="0"/>
            </a:br>
            <a:r>
              <a:rPr lang="en" sz="2000" dirty="0" smtClean="0"/>
              <a:t>Teaching unit </a:t>
            </a:r>
            <a:r>
              <a:rPr lang="sr-Latn-RS" sz="2000" dirty="0"/>
              <a:t>9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sr-Latn-RS" sz="3200" dirty="0" smtClean="0"/>
              <a:t/>
            </a:r>
            <a:br>
              <a:rPr lang="sr-Latn-RS" sz="3200" dirty="0" smtClean="0"/>
            </a:br>
            <a:endParaRPr lang="en-US" sz="60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81128"/>
            <a:ext cx="8229600" cy="1656184"/>
          </a:xfrm>
        </p:spPr>
        <p:txBody>
          <a:bodyPr/>
          <a:lstStyle/>
          <a:p>
            <a:pPr algn="ctr" eaLnBrk="1" hangingPunct="1"/>
            <a:endParaRPr lang="en-US" dirty="0" smtClean="0"/>
          </a:p>
          <a:p>
            <a:pPr marL="0" indent="0" algn="ctr" eaLnBrk="1" hangingPunct="1">
              <a:buNone/>
            </a:pPr>
            <a:r>
              <a:rPr lang="en" dirty="0" smtClean="0"/>
              <a:t>Ass</a:t>
            </a:r>
            <a:r>
              <a:rPr lang="sr-Latn-RS" dirty="0" smtClean="0"/>
              <a:t> </a:t>
            </a:r>
            <a:r>
              <a:rPr lang="sr-Latn-RS" dirty="0" err="1" smtClean="0"/>
              <a:t>Prof</a:t>
            </a:r>
            <a:r>
              <a:rPr lang="en" dirty="0" smtClean="0"/>
              <a:t> </a:t>
            </a:r>
            <a:r>
              <a:rPr lang="en" dirty="0" smtClean="0"/>
              <a:t>Danijela Jovanović</a:t>
            </a:r>
            <a:endParaRPr lang="en-US" dirty="0" smtClean="0"/>
          </a:p>
        </p:txBody>
      </p:sp>
      <p:sp>
        <p:nvSpPr>
          <p:cNvPr id="3" name="Okvir za tekst 2"/>
          <p:cNvSpPr txBox="1"/>
          <p:nvPr/>
        </p:nvSpPr>
        <p:spPr>
          <a:xfrm>
            <a:off x="829738" y="2636912"/>
            <a:ext cx="8316059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2800" dirty="0"/>
              <a:t>Thrombocytopenia. Causes. Treatment.</a:t>
            </a:r>
            <a:endParaRPr lang="sr-Cyrl-RS" sz="2800" dirty="0" smtClean="0"/>
          </a:p>
          <a:p>
            <a:r>
              <a:rPr lang="en" sz="2800" dirty="0" smtClean="0"/>
              <a:t>Oral </a:t>
            </a:r>
            <a:r>
              <a:rPr lang="en" sz="2800" dirty="0"/>
              <a:t>and systemic manifestations.</a:t>
            </a:r>
            <a:endParaRPr lang="sr-Cyrl-RS" sz="2800" dirty="0" smtClean="0"/>
          </a:p>
          <a:p>
            <a:r>
              <a:rPr lang="en" sz="2800" dirty="0" smtClean="0"/>
              <a:t>Complications </a:t>
            </a:r>
            <a:r>
              <a:rPr lang="en" sz="2800" dirty="0"/>
              <a:t>during dental procedures </a:t>
            </a:r>
            <a:r>
              <a:rPr lang="en" dirty="0"/>
              <a:t>.</a:t>
            </a:r>
            <a:endParaRPr lang="sr-Latn-RS" dirty="0"/>
          </a:p>
          <a:p>
            <a:endParaRPr lang="sr-Latn-R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92"/>
    </mc:Choice>
    <mc:Fallback xmlns="">
      <p:transition spd="slow" advTm="539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Disturbed </a:t>
            </a:r>
            <a:r>
              <a:rPr lang="en" dirty="0" err="1"/>
              <a:t>platelet </a:t>
            </a:r>
            <a:r>
              <a:rPr lang="en" dirty="0"/>
              <a:t>distribution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 smtClean="0"/>
              <a:t>Retention </a:t>
            </a:r>
            <a:r>
              <a:rPr lang="en" dirty="0" err="1" smtClean="0"/>
              <a:t>of platelets </a:t>
            </a:r>
            <a:r>
              <a:rPr lang="en" dirty="0" smtClean="0"/>
              <a:t>in </a:t>
            </a:r>
            <a:r>
              <a:rPr lang="en" dirty="0" err="1" smtClean="0"/>
              <a:t>the spleen </a:t>
            </a:r>
            <a:r>
              <a:rPr lang="en" dirty="0" smtClean="0"/>
              <a:t>and/or liver</a:t>
            </a:r>
          </a:p>
          <a:p>
            <a:r>
              <a:rPr lang="en" dirty="0" smtClean="0"/>
              <a:t>Etiologically, all diseases that lead to enlargement of the liver and spleen</a:t>
            </a:r>
          </a:p>
          <a:p>
            <a:r>
              <a:rPr lang="en" dirty="0" err="1" smtClean="0"/>
              <a:t>Gestation</a:t>
            </a:r>
            <a:r>
              <a:rPr lang="en" dirty="0" smtClean="0"/>
              <a:t> </a:t>
            </a:r>
            <a:r>
              <a:rPr lang="en" dirty="0" err="1" smtClean="0"/>
              <a:t>thrombocytopenia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8321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>
                <a:solidFill>
                  <a:srgbClr val="FFC000"/>
                </a:solidFill>
              </a:rPr>
              <a:t>C</a:t>
            </a:r>
            <a:r>
              <a:rPr lang="en" dirty="0" smtClean="0">
                <a:solidFill>
                  <a:srgbClr val="FFC000"/>
                </a:solidFill>
              </a:rPr>
              <a:t>linical </a:t>
            </a:r>
            <a:r>
              <a:rPr lang="en" dirty="0" smtClean="0">
                <a:solidFill>
                  <a:srgbClr val="FFC000"/>
                </a:solidFill>
              </a:rPr>
              <a:t>presentation</a:t>
            </a:r>
            <a:endParaRPr lang="sr-Latn-RS" dirty="0">
              <a:solidFill>
                <a:srgbClr val="FFC000"/>
              </a:solidFill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 err="1" smtClean="0"/>
              <a:t>Petechiae </a:t>
            </a:r>
            <a:r>
              <a:rPr lang="en" dirty="0" smtClean="0"/>
              <a:t>and purpura on the skin</a:t>
            </a:r>
          </a:p>
          <a:p>
            <a:r>
              <a:rPr lang="en" dirty="0" smtClean="0"/>
              <a:t>Bleeding from the nose</a:t>
            </a:r>
          </a:p>
          <a:p>
            <a:r>
              <a:rPr lang="en" dirty="0" smtClean="0"/>
              <a:t>Bleeding in the oral cavity in the form of </a:t>
            </a:r>
            <a:r>
              <a:rPr lang="en" dirty="0" err="1" smtClean="0"/>
              <a:t>blisters </a:t>
            </a:r>
            <a:r>
              <a:rPr lang="en" dirty="0" smtClean="0"/>
              <a:t>filled with blood</a:t>
            </a:r>
          </a:p>
          <a:p>
            <a:r>
              <a:rPr lang="en" dirty="0" smtClean="0"/>
              <a:t>Bleeding from the gums</a:t>
            </a:r>
          </a:p>
          <a:p>
            <a:r>
              <a:rPr lang="en" dirty="0" smtClean="0"/>
              <a:t>Bleeding in internal organs, bleeding in the eye, bleeding in the CNS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59151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 descr="3 Potential for Bleeding | Pocket Dentistr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192688" cy="45135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059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 descr="Dentistry Journal | Free Full-Text | Oral Healthcare and Idiopathic  Thrombocytopenic Purpura: Early Recognition, Dental Management and Case  Report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624736" cy="53551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750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 descr="Immune Thrombocytopenic Purpura Presenting as Unprovoked Gingival  Hemorrhage: a Case Repor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192688" cy="4710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866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97767" y="923414"/>
            <a:ext cx="8229600" cy="1143000"/>
          </a:xfrm>
        </p:spPr>
        <p:txBody>
          <a:bodyPr/>
          <a:lstStyle/>
          <a:p>
            <a:r>
              <a:rPr lang="en" dirty="0" smtClean="0"/>
              <a:t>Severity of </a:t>
            </a:r>
            <a:r>
              <a:rPr lang="en" dirty="0" err="1" smtClean="0"/>
              <a:t>thrombocytopenia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b="1" dirty="0" smtClean="0"/>
          </a:p>
          <a:p>
            <a:r>
              <a:rPr lang="en" b="1" dirty="0" smtClean="0"/>
              <a:t>100-150x10 </a:t>
            </a:r>
            <a:r>
              <a:rPr lang="en" b="1" baseline="30000" dirty="0" smtClean="0"/>
              <a:t>9 </a:t>
            </a:r>
            <a:r>
              <a:rPr lang="en" b="1" dirty="0" smtClean="0"/>
              <a:t>/l - </a:t>
            </a:r>
            <a:r>
              <a:rPr lang="en" b="1" dirty="0" smtClean="0">
                <a:solidFill>
                  <a:srgbClr val="92D050"/>
                </a:solidFill>
              </a:rPr>
              <a:t>mild</a:t>
            </a:r>
            <a:endParaRPr lang="sr-Latn-RS" b="1" dirty="0" smtClean="0">
              <a:solidFill>
                <a:srgbClr val="92D050"/>
              </a:solidFill>
            </a:endParaRPr>
          </a:p>
          <a:p>
            <a:r>
              <a:rPr lang="en" dirty="0" smtClean="0"/>
              <a:t>50-100x10 </a:t>
            </a:r>
            <a:r>
              <a:rPr lang="en" baseline="30000" dirty="0" smtClean="0"/>
              <a:t>9 </a:t>
            </a:r>
            <a:r>
              <a:rPr lang="en" dirty="0" smtClean="0"/>
              <a:t>/l - </a:t>
            </a:r>
            <a:r>
              <a:rPr lang="en" dirty="0" smtClean="0">
                <a:solidFill>
                  <a:srgbClr val="FFFF00"/>
                </a:solidFill>
              </a:rPr>
              <a:t>moderate</a:t>
            </a:r>
            <a:endParaRPr lang="sr-Latn-RS" dirty="0" smtClean="0">
              <a:solidFill>
                <a:srgbClr val="FFFF00"/>
              </a:solidFill>
            </a:endParaRPr>
          </a:p>
          <a:p>
            <a:r>
              <a:rPr lang="en" dirty="0" smtClean="0"/>
              <a:t>20-50x10 </a:t>
            </a:r>
            <a:r>
              <a:rPr lang="en" baseline="30000" dirty="0" smtClean="0"/>
              <a:t>9 </a:t>
            </a:r>
            <a:r>
              <a:rPr lang="en" dirty="0" smtClean="0"/>
              <a:t>/l - </a:t>
            </a:r>
            <a:r>
              <a:rPr lang="en" dirty="0" smtClean="0">
                <a:solidFill>
                  <a:srgbClr val="FFC000"/>
                </a:solidFill>
              </a:rPr>
              <a:t>heavy</a:t>
            </a:r>
            <a:endParaRPr lang="sr-Latn-RS" dirty="0" smtClean="0">
              <a:solidFill>
                <a:srgbClr val="FFC000"/>
              </a:solidFill>
            </a:endParaRPr>
          </a:p>
          <a:p>
            <a:r>
              <a:rPr lang="en" dirty="0" smtClean="0"/>
              <a:t>10-20x10 </a:t>
            </a:r>
            <a:r>
              <a:rPr lang="en" baseline="30000" dirty="0" smtClean="0"/>
              <a:t>9 </a:t>
            </a:r>
            <a:r>
              <a:rPr lang="en" dirty="0" smtClean="0"/>
              <a:t>/l – </a:t>
            </a:r>
            <a:r>
              <a:rPr lang="en" dirty="0" smtClean="0">
                <a:solidFill>
                  <a:srgbClr val="FF0000"/>
                </a:solidFill>
              </a:rPr>
              <a:t>very heavy</a:t>
            </a:r>
            <a:endParaRPr lang="sr-Latn-RS" dirty="0" smtClean="0">
              <a:solidFill>
                <a:srgbClr val="FF0000"/>
              </a:solidFill>
            </a:endParaRPr>
          </a:p>
          <a:p>
            <a:r>
              <a:rPr lang="en" b="1" dirty="0" smtClean="0"/>
              <a:t>&lt;10x10 </a:t>
            </a:r>
            <a:r>
              <a:rPr lang="en" b="1" baseline="30000" dirty="0" smtClean="0"/>
              <a:t>9 </a:t>
            </a:r>
            <a:r>
              <a:rPr lang="en" b="1" dirty="0" smtClean="0"/>
              <a:t>/l </a:t>
            </a:r>
            <a:r>
              <a:rPr lang="en" dirty="0" smtClean="0"/>
              <a:t>- </a:t>
            </a:r>
            <a:r>
              <a:rPr lang="en" dirty="0" smtClean="0">
                <a:solidFill>
                  <a:srgbClr val="C00000"/>
                </a:solidFill>
              </a:rPr>
              <a:t>life- </a:t>
            </a:r>
            <a:r>
              <a:rPr lang="en" dirty="0" err="1" smtClean="0">
                <a:solidFill>
                  <a:srgbClr val="C00000"/>
                </a:solidFill>
              </a:rPr>
              <a:t>threatening</a:t>
            </a:r>
            <a:endParaRPr lang="sr-Latn-RS" dirty="0">
              <a:solidFill>
                <a:srgbClr val="C00000"/>
              </a:solidFill>
            </a:endParaRPr>
          </a:p>
        </p:txBody>
      </p:sp>
      <p:sp>
        <p:nvSpPr>
          <p:cNvPr id="4" name="Okvir za tekst 3"/>
          <p:cNvSpPr txBox="1"/>
          <p:nvPr/>
        </p:nvSpPr>
        <p:spPr>
          <a:xfrm>
            <a:off x="3995936" y="3001108"/>
            <a:ext cx="2581861" cy="3693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" dirty="0" smtClean="0"/>
              <a:t>No treatment is required</a:t>
            </a:r>
            <a:endParaRPr lang="sr-Latn-RS" dirty="0"/>
          </a:p>
        </p:txBody>
      </p:sp>
      <p:sp>
        <p:nvSpPr>
          <p:cNvPr id="5" name="Okvir za tekst 4"/>
          <p:cNvSpPr txBox="1"/>
          <p:nvPr/>
        </p:nvSpPr>
        <p:spPr>
          <a:xfrm>
            <a:off x="3412772" y="3463698"/>
            <a:ext cx="5818644" cy="646331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" dirty="0" smtClean="0"/>
              <a:t>Treatment is only necessary for the case of preparation</a:t>
            </a:r>
          </a:p>
          <a:p>
            <a:r>
              <a:rPr lang="en" dirty="0" smtClean="0"/>
              <a:t>patient for a larger surgery</a:t>
            </a:r>
            <a:endParaRPr lang="sr-Latn-RS" dirty="0"/>
          </a:p>
        </p:txBody>
      </p:sp>
      <p:sp>
        <p:nvSpPr>
          <p:cNvPr id="6" name="Okvir za tekst 5"/>
          <p:cNvSpPr txBox="1"/>
          <p:nvPr/>
        </p:nvSpPr>
        <p:spPr>
          <a:xfrm>
            <a:off x="3347864" y="4156926"/>
            <a:ext cx="533893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" dirty="0" smtClean="0"/>
              <a:t>Treatment is necessary for the case of preparation</a:t>
            </a:r>
          </a:p>
          <a:p>
            <a:r>
              <a:rPr lang="en" dirty="0" smtClean="0"/>
              <a:t>patient for any </a:t>
            </a:r>
            <a:r>
              <a:rPr lang="en" dirty="0" err="1" smtClean="0"/>
              <a:t>surgical </a:t>
            </a:r>
            <a:r>
              <a:rPr lang="en" dirty="0" smtClean="0"/>
              <a:t>intervention</a:t>
            </a:r>
            <a:endParaRPr lang="sr-Latn-RS" dirty="0"/>
          </a:p>
        </p:txBody>
      </p:sp>
      <p:sp>
        <p:nvSpPr>
          <p:cNvPr id="7" name="Okvir za tekst 6"/>
          <p:cNvSpPr txBox="1"/>
          <p:nvPr/>
        </p:nvSpPr>
        <p:spPr>
          <a:xfrm>
            <a:off x="3412772" y="4866290"/>
            <a:ext cx="288742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" dirty="0" smtClean="0"/>
              <a:t>Treatment is mandatory</a:t>
            </a:r>
            <a:endParaRPr lang="sr-Latn-RS" dirty="0"/>
          </a:p>
        </p:txBody>
      </p:sp>
      <p:sp>
        <p:nvSpPr>
          <p:cNvPr id="8" name="Okvir za tekst 7"/>
          <p:cNvSpPr txBox="1"/>
          <p:nvPr/>
        </p:nvSpPr>
        <p:spPr>
          <a:xfrm>
            <a:off x="2989462" y="5329378"/>
            <a:ext cx="4812471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" dirty="0" smtClean="0"/>
              <a:t>Treatment is mandatory in hospital conditions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77559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/>
          <a:lstStyle/>
          <a:p>
            <a:r>
              <a:rPr lang="en" dirty="0" smtClean="0"/>
              <a:t>Treatment </a:t>
            </a:r>
            <a:r>
              <a:rPr lang="en" dirty="0" err="1" smtClean="0"/>
              <a:t>of thrombocytopenia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2"/>
          </a:xfrm>
        </p:spPr>
        <p:txBody>
          <a:bodyPr/>
          <a:lstStyle/>
          <a:p>
            <a:pPr marL="0" indent="0">
              <a:buNone/>
            </a:pPr>
            <a:r>
              <a:rPr lang="en" sz="2800" dirty="0" smtClean="0"/>
              <a:t>1. define the cause of </a:t>
            </a:r>
            <a:r>
              <a:rPr lang="en" sz="2800" dirty="0" err="1" smtClean="0"/>
              <a:t>thrombocytopenia as clearly as possible</a:t>
            </a:r>
            <a:endParaRPr lang="sr-Cyrl-RS" sz="2800" dirty="0" smtClean="0"/>
          </a:p>
          <a:p>
            <a:pPr marL="0" indent="0">
              <a:buNone/>
            </a:pPr>
            <a:r>
              <a:rPr lang="en" sz="2800" dirty="0" smtClean="0"/>
              <a:t>2. treat the cause or eliminate it if possible</a:t>
            </a:r>
          </a:p>
          <a:p>
            <a:pPr marL="0" indent="0">
              <a:buNone/>
            </a:pPr>
            <a:r>
              <a:rPr lang="en" sz="2800" dirty="0" smtClean="0"/>
              <a:t>3. apply specific therapy ( </a:t>
            </a:r>
            <a:r>
              <a:rPr lang="en" sz="2800" dirty="0" err="1" smtClean="0"/>
              <a:t>immunosuppressive </a:t>
            </a:r>
            <a:r>
              <a:rPr lang="en" sz="2800" dirty="0" smtClean="0"/>
              <a:t>therapy)</a:t>
            </a:r>
          </a:p>
          <a:p>
            <a:pPr marL="0" indent="0">
              <a:buNone/>
            </a:pPr>
            <a:r>
              <a:rPr lang="en" sz="2800" dirty="0" smtClean="0"/>
              <a:t>4. </a:t>
            </a:r>
            <a:r>
              <a:rPr lang="en" sz="2800" dirty="0" err="1" smtClean="0"/>
              <a:t>Supportive </a:t>
            </a:r>
            <a:r>
              <a:rPr lang="en" sz="2800" dirty="0" smtClean="0"/>
              <a:t>application of </a:t>
            </a:r>
            <a:r>
              <a:rPr lang="en" sz="2800" dirty="0" err="1" smtClean="0"/>
              <a:t>platelet transfusion </a:t>
            </a:r>
            <a:r>
              <a:rPr lang="en" sz="2800" dirty="0" smtClean="0"/>
              <a:t>, </a:t>
            </a:r>
            <a:r>
              <a:rPr lang="en" sz="2800" dirty="0" err="1" smtClean="0"/>
              <a:t>desmopressin </a:t>
            </a:r>
            <a:r>
              <a:rPr lang="en" sz="2800" dirty="0" smtClean="0"/>
              <a:t>and </a:t>
            </a:r>
            <a:r>
              <a:rPr lang="en" sz="2800" dirty="0" err="1" smtClean="0"/>
              <a:t>antifibrinolytic </a:t>
            </a:r>
            <a:r>
              <a:rPr lang="en" sz="2800" dirty="0" smtClean="0"/>
              <a:t>therapy ( </a:t>
            </a:r>
            <a:r>
              <a:rPr lang="en" sz="2800" dirty="0" err="1" smtClean="0"/>
              <a:t>tranexamic </a:t>
            </a:r>
            <a:r>
              <a:rPr lang="en" sz="2800" dirty="0" smtClean="0"/>
              <a:t>acid, έ - </a:t>
            </a:r>
            <a:r>
              <a:rPr lang="en" sz="2800" dirty="0" err="1" smtClean="0"/>
              <a:t>aminocaproic </a:t>
            </a:r>
            <a:r>
              <a:rPr lang="en" sz="2800" dirty="0" smtClean="0"/>
              <a:t>acid)</a:t>
            </a:r>
            <a:endParaRPr lang="sr-Latn-RS" sz="2800" dirty="0"/>
          </a:p>
        </p:txBody>
      </p:sp>
    </p:spTree>
    <p:extLst>
      <p:ext uri="{BB962C8B-B14F-4D97-AF65-F5344CB8AC3E}">
        <p14:creationId xmlns:p14="http://schemas.microsoft.com/office/powerpoint/2010/main" val="10945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2048" y="980728"/>
            <a:ext cx="8229600" cy="1143000"/>
          </a:xfrm>
        </p:spPr>
        <p:txBody>
          <a:bodyPr/>
          <a:lstStyle/>
          <a:p>
            <a:r>
              <a:rPr lang="en" dirty="0" smtClean="0"/>
              <a:t>Indications for </a:t>
            </a:r>
            <a:r>
              <a:rPr lang="en" dirty="0" err="1" smtClean="0"/>
              <a:t>platelet transfusions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282352" y="2123728"/>
            <a:ext cx="8579296" cy="4525962"/>
          </a:xfrm>
        </p:spPr>
        <p:txBody>
          <a:bodyPr/>
          <a:lstStyle/>
          <a:p>
            <a:pPr marL="0" indent="0">
              <a:buNone/>
            </a:pPr>
            <a:r>
              <a:rPr lang="en" dirty="0" smtClean="0">
                <a:solidFill>
                  <a:srgbClr val="FFC000"/>
                </a:solidFill>
              </a:rPr>
              <a:t>Tr </a:t>
            </a:r>
            <a:r>
              <a:rPr lang="en" b="1" dirty="0">
                <a:solidFill>
                  <a:srgbClr val="FFC000"/>
                </a:solidFill>
              </a:rPr>
              <a:t>&lt;10x10 </a:t>
            </a:r>
            <a:r>
              <a:rPr lang="en" b="1" baseline="30000" dirty="0">
                <a:solidFill>
                  <a:srgbClr val="FFC000"/>
                </a:solidFill>
              </a:rPr>
              <a:t>9 </a:t>
            </a:r>
            <a:r>
              <a:rPr lang="en" b="1" dirty="0">
                <a:solidFill>
                  <a:srgbClr val="FFC000"/>
                </a:solidFill>
              </a:rPr>
              <a:t>/l </a:t>
            </a:r>
            <a:r>
              <a:rPr lang="en" b="1" dirty="0" smtClean="0">
                <a:solidFill>
                  <a:srgbClr val="FFC000"/>
                </a:solidFill>
              </a:rPr>
              <a:t> </a:t>
            </a:r>
            <a:r>
              <a:rPr lang="en" b="1" dirty="0" smtClean="0"/>
              <a:t>- </a:t>
            </a:r>
            <a:r>
              <a:rPr lang="en" dirty="0" smtClean="0"/>
              <a:t>absolute indication</a:t>
            </a:r>
          </a:p>
          <a:p>
            <a:pPr marL="0" indent="0">
              <a:buNone/>
            </a:pPr>
            <a:r>
              <a:rPr lang="en" dirty="0">
                <a:solidFill>
                  <a:srgbClr val="FFC000"/>
                </a:solidFill>
              </a:rPr>
              <a:t>Tr</a:t>
            </a:r>
            <a:r>
              <a:rPr lang="en" dirty="0" smtClean="0">
                <a:solidFill>
                  <a:srgbClr val="FFC000"/>
                </a:solidFill>
              </a:rPr>
              <a:t> 10-20x10 </a:t>
            </a:r>
            <a:r>
              <a:rPr lang="en" baseline="30000" dirty="0" smtClean="0">
                <a:solidFill>
                  <a:srgbClr val="FFC000"/>
                </a:solidFill>
              </a:rPr>
              <a:t>9 </a:t>
            </a:r>
            <a:r>
              <a:rPr lang="en" dirty="0" smtClean="0">
                <a:solidFill>
                  <a:srgbClr val="FFC000"/>
                </a:solidFill>
              </a:rPr>
              <a:t>/l </a:t>
            </a:r>
            <a:r>
              <a:rPr lang="en" dirty="0" smtClean="0"/>
              <a:t>- with </a:t>
            </a:r>
            <a:r>
              <a:rPr lang="en" dirty="0" err="1" smtClean="0"/>
              <a:t>manifest </a:t>
            </a:r>
            <a:r>
              <a:rPr lang="en" dirty="0" smtClean="0"/>
              <a:t>bleeding</a:t>
            </a:r>
          </a:p>
          <a:p>
            <a:pPr marL="0" indent="0">
              <a:buNone/>
            </a:pPr>
            <a:r>
              <a:rPr lang="en" dirty="0">
                <a:solidFill>
                  <a:srgbClr val="FFC000"/>
                </a:solidFill>
              </a:rPr>
              <a:t>Tr </a:t>
            </a:r>
            <a:r>
              <a:rPr lang="en" dirty="0" smtClean="0">
                <a:solidFill>
                  <a:srgbClr val="FFC000"/>
                </a:solidFill>
              </a:rPr>
              <a:t>20 - 50 x10 </a:t>
            </a:r>
            <a:r>
              <a:rPr lang="en" baseline="30000" dirty="0" smtClean="0">
                <a:solidFill>
                  <a:srgbClr val="FFC000"/>
                </a:solidFill>
              </a:rPr>
              <a:t>9 </a:t>
            </a:r>
            <a:r>
              <a:rPr lang="en" dirty="0" smtClean="0">
                <a:solidFill>
                  <a:srgbClr val="FFC000"/>
                </a:solidFill>
              </a:rPr>
              <a:t>/l </a:t>
            </a:r>
            <a:r>
              <a:rPr lang="en" dirty="0" smtClean="0"/>
              <a:t>- when preparing for urgent </a:t>
            </a:r>
            <a:r>
              <a:rPr lang="en" dirty="0" err="1" smtClean="0"/>
              <a:t>surgical </a:t>
            </a:r>
            <a:r>
              <a:rPr lang="en" dirty="0" smtClean="0"/>
              <a:t>intervention when during the intervention or immediately before it is necessary to quickly increase the number of </a:t>
            </a:r>
            <a:r>
              <a:rPr lang="en" dirty="0" err="1" smtClean="0"/>
              <a:t>platelets</a:t>
            </a:r>
            <a:endParaRPr lang="sr-Cyrl-RS" dirty="0" smtClean="0"/>
          </a:p>
          <a:p>
            <a:pPr marL="0" indent="0">
              <a:buNone/>
            </a:pPr>
            <a:r>
              <a:rPr lang="en" sz="2800" b="1" dirty="0" smtClean="0">
                <a:solidFill>
                  <a:srgbClr val="FF0000"/>
                </a:solidFill>
              </a:rPr>
              <a:t>ABSOLUTE CONTRAINDICATION </a:t>
            </a:r>
            <a:r>
              <a:rPr lang="en" b="1" dirty="0" smtClean="0">
                <a:solidFill>
                  <a:srgbClr val="FF0000"/>
                </a:solidFill>
              </a:rPr>
              <a:t>- </a:t>
            </a:r>
            <a:r>
              <a:rPr lang="sr-Latn-RS" b="1" dirty="0" smtClean="0">
                <a:solidFill>
                  <a:srgbClr val="FF0000"/>
                </a:solidFill>
              </a:rPr>
              <a:t>TTP</a:t>
            </a:r>
            <a:endParaRPr lang="sr-Latn-RS" sz="4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04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Čuvar mesta za sadržaj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09652801"/>
              </p:ext>
            </p:extLst>
          </p:nvPr>
        </p:nvGraphicFramePr>
        <p:xfrm>
          <a:off x="395536" y="1115016"/>
          <a:ext cx="7958138" cy="5574031"/>
        </p:xfrm>
        <a:graphic>
          <a:graphicData uri="http://schemas.openxmlformats.org/drawingml/2006/table">
            <a:tbl>
              <a:tblPr/>
              <a:tblGrid>
                <a:gridCol w="2068513"/>
                <a:gridCol w="5889625"/>
              </a:tblGrid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Therapeutic line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initial treatment )</a:t>
                      </a: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corticosteroids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</a:t>
                      </a: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Prednisone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Methylprednisolone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Dexamethasone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IVIg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anti -D </a:t>
                      </a:r>
                      <a:r>
                        <a:rPr kumimoji="0" lang="en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Therapeutic line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splenectomy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azathioprine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ciclosporin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A; </a:t>
                      </a: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vinca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alkaloids; </a:t>
                      </a: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cyclophosphamide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TPO receptor </a:t>
                      </a: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agonists ; mycophenolate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mofetil </a:t>
                      </a:r>
                      <a:r>
                        <a:rPr kumimoji="0" lang="en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danazol </a:t>
                      </a:r>
                      <a:r>
                        <a:rPr kumimoji="0" lang="en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dapsone </a:t>
                      </a:r>
                      <a:r>
                        <a:rPr kumimoji="0" lang="en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rituximab </a:t>
                      </a:r>
                      <a:r>
                        <a:rPr kumimoji="0" lang="en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Therapeutic line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 For </a:t>
                      </a: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refractory 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ITP 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category A: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sufficient clinical data on efficacy 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TPO receptor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7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category B :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insufficient clinical data on efficacy, potentially toxic)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Combination of 1st and 2nd line drugs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Combined </a:t>
                      </a: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chemotherapy</a:t>
                      </a: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Campath-1H</a:t>
                      </a:r>
                      <a:endParaRPr kumimoji="0" lang="sr-Cyrl-R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Hematopoietic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5858" name="Pravougaonik 4"/>
          <p:cNvSpPr>
            <a:spLocks noChangeArrowheads="1"/>
          </p:cNvSpPr>
          <p:nvPr/>
        </p:nvSpPr>
        <p:spPr bwMode="auto">
          <a:xfrm>
            <a:off x="395536" y="6426200"/>
            <a:ext cx="29527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" sz="1100" baseline="30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" sz="1100" dirty="0">
                <a:latin typeface="Times New Roman" pitchFamily="18" charset="0"/>
                <a:cs typeface="Times New Roman" pitchFamily="18" charset="0"/>
              </a:rPr>
              <a:t>registered for ITP, in use only in USA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" sz="11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" sz="1100" dirty="0">
                <a:latin typeface="Times New Roman" pitchFamily="18" charset="0"/>
                <a:cs typeface="Times New Roman" pitchFamily="18" charset="0"/>
              </a:rPr>
              <a:t>are not registered for ITP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70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3511" y="980728"/>
            <a:ext cx="8229600" cy="1143000"/>
          </a:xfrm>
        </p:spPr>
        <p:txBody>
          <a:bodyPr/>
          <a:lstStyle/>
          <a:p>
            <a:r>
              <a:rPr lang="en" dirty="0" smtClean="0"/>
              <a:t>Thrombocytopenia in practice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224910" y="2123728"/>
            <a:ext cx="8811585" cy="4525962"/>
          </a:xfrm>
        </p:spPr>
        <p:txBody>
          <a:bodyPr/>
          <a:lstStyle/>
          <a:p>
            <a:r>
              <a:rPr lang="en" b="1" dirty="0" smtClean="0"/>
              <a:t>Routine dental repairs </a:t>
            </a:r>
            <a:r>
              <a:rPr lang="en" dirty="0">
                <a:solidFill>
                  <a:srgbClr val="FFC000"/>
                </a:solidFill>
              </a:rPr>
              <a:t>Tr </a:t>
            </a:r>
            <a:r>
              <a:rPr lang="en" b="1" dirty="0" smtClean="0">
                <a:solidFill>
                  <a:srgbClr val="FFC000"/>
                </a:solidFill>
              </a:rPr>
              <a:t>&gt; 10x10</a:t>
            </a:r>
            <a:r>
              <a:rPr lang="en" b="1" baseline="30000" dirty="0" smtClean="0">
                <a:solidFill>
                  <a:srgbClr val="FFC000"/>
                </a:solidFill>
              </a:rPr>
              <a:t>9 </a:t>
            </a:r>
            <a:r>
              <a:rPr lang="en" b="1" dirty="0" smtClean="0">
                <a:solidFill>
                  <a:srgbClr val="FFC000"/>
                </a:solidFill>
              </a:rPr>
              <a:t>/l </a:t>
            </a:r>
          </a:p>
          <a:p>
            <a:r>
              <a:rPr lang="en" b="1" dirty="0" smtClean="0"/>
              <a:t>Tooth extraction </a:t>
            </a:r>
            <a:r>
              <a:rPr lang="en" dirty="0">
                <a:solidFill>
                  <a:srgbClr val="FFC000"/>
                </a:solidFill>
              </a:rPr>
              <a:t>Tr </a:t>
            </a:r>
            <a:r>
              <a:rPr lang="en" b="1" dirty="0">
                <a:solidFill>
                  <a:srgbClr val="FFC000"/>
                </a:solidFill>
              </a:rPr>
              <a:t>&gt; </a:t>
            </a:r>
            <a:r>
              <a:rPr lang="en" b="1" dirty="0" smtClean="0">
                <a:solidFill>
                  <a:srgbClr val="FFC000"/>
                </a:solidFill>
              </a:rPr>
              <a:t>30x10</a:t>
            </a:r>
            <a:r>
              <a:rPr lang="en" b="1" baseline="30000" dirty="0" smtClean="0">
                <a:solidFill>
                  <a:srgbClr val="FFC000"/>
                </a:solidFill>
              </a:rPr>
              <a:t>9 </a:t>
            </a:r>
            <a:r>
              <a:rPr lang="en" b="1" dirty="0" smtClean="0">
                <a:solidFill>
                  <a:srgbClr val="FFC000"/>
                </a:solidFill>
              </a:rPr>
              <a:t>/l </a:t>
            </a:r>
          </a:p>
          <a:p>
            <a:r>
              <a:rPr lang="en" b="1" dirty="0" smtClean="0"/>
              <a:t>Local anesthesia </a:t>
            </a:r>
            <a:r>
              <a:rPr lang="en" dirty="0">
                <a:solidFill>
                  <a:srgbClr val="FFC000"/>
                </a:solidFill>
              </a:rPr>
              <a:t>Tr </a:t>
            </a:r>
            <a:r>
              <a:rPr lang="en" b="1" dirty="0" smtClean="0">
                <a:solidFill>
                  <a:srgbClr val="FFC000"/>
                </a:solidFill>
              </a:rPr>
              <a:t>&gt;30x10</a:t>
            </a:r>
            <a:r>
              <a:rPr lang="en" b="1" baseline="30000" dirty="0" smtClean="0">
                <a:solidFill>
                  <a:srgbClr val="FFC000"/>
                </a:solidFill>
              </a:rPr>
              <a:t>9 </a:t>
            </a:r>
            <a:r>
              <a:rPr lang="en" b="1" dirty="0" smtClean="0">
                <a:solidFill>
                  <a:srgbClr val="FFC000"/>
                </a:solidFill>
              </a:rPr>
              <a:t>/l </a:t>
            </a:r>
          </a:p>
          <a:p>
            <a:r>
              <a:rPr lang="en" b="1" dirty="0" smtClean="0"/>
              <a:t>Minor surgical intervention </a:t>
            </a:r>
            <a:r>
              <a:rPr lang="en" dirty="0">
                <a:solidFill>
                  <a:srgbClr val="FFC000"/>
                </a:solidFill>
              </a:rPr>
              <a:t>Tr </a:t>
            </a:r>
            <a:r>
              <a:rPr lang="en" b="1" dirty="0" smtClean="0">
                <a:solidFill>
                  <a:srgbClr val="FFC000"/>
                </a:solidFill>
              </a:rPr>
              <a:t>&gt;50x10</a:t>
            </a:r>
            <a:r>
              <a:rPr lang="en" b="1" baseline="30000" dirty="0" smtClean="0">
                <a:solidFill>
                  <a:srgbClr val="FFC000"/>
                </a:solidFill>
              </a:rPr>
              <a:t>9 </a:t>
            </a:r>
            <a:r>
              <a:rPr lang="en" b="1" dirty="0" smtClean="0">
                <a:solidFill>
                  <a:srgbClr val="FFC000"/>
                </a:solidFill>
              </a:rPr>
              <a:t>/l </a:t>
            </a:r>
          </a:p>
          <a:p>
            <a:r>
              <a:rPr lang="en" b="1" dirty="0" smtClean="0"/>
              <a:t>Major surgical intervention </a:t>
            </a:r>
            <a:r>
              <a:rPr lang="en" dirty="0">
                <a:solidFill>
                  <a:srgbClr val="FFC000"/>
                </a:solidFill>
              </a:rPr>
              <a:t>Tr</a:t>
            </a:r>
            <a:r>
              <a:rPr lang="en" dirty="0"/>
              <a:t> </a:t>
            </a:r>
            <a:r>
              <a:rPr lang="en" b="1" dirty="0" smtClean="0">
                <a:solidFill>
                  <a:srgbClr val="FFC000"/>
                </a:solidFill>
              </a:rPr>
              <a:t>&gt;80x10</a:t>
            </a:r>
            <a:r>
              <a:rPr lang="en" b="1" baseline="30000" dirty="0" smtClean="0">
                <a:solidFill>
                  <a:srgbClr val="FFC000"/>
                </a:solidFill>
              </a:rPr>
              <a:t>9 </a:t>
            </a:r>
            <a:r>
              <a:rPr lang="en" b="1" dirty="0" smtClean="0">
                <a:solidFill>
                  <a:srgbClr val="FFC000"/>
                </a:solidFill>
              </a:rPr>
              <a:t>/l </a:t>
            </a:r>
            <a:endParaRPr lang="sr-Latn-RS" b="1" dirty="0" smtClean="0">
              <a:solidFill>
                <a:srgbClr val="FFC000"/>
              </a:solidFill>
            </a:endParaRPr>
          </a:p>
          <a:p>
            <a:r>
              <a:rPr lang="sr-Latn-RS" b="1" dirty="0" err="1" smtClean="0"/>
              <a:t>Epidural</a:t>
            </a:r>
            <a:r>
              <a:rPr lang="sr-Latn-RS" b="1" dirty="0" smtClean="0"/>
              <a:t> </a:t>
            </a:r>
            <a:r>
              <a:rPr lang="sr-Latn-RS" b="1" dirty="0" err="1" smtClean="0"/>
              <a:t>anestesia</a:t>
            </a:r>
            <a:r>
              <a:rPr lang="sr-Latn-RS" b="1" dirty="0" smtClean="0"/>
              <a:t> </a:t>
            </a:r>
            <a:r>
              <a:rPr lang="en" dirty="0">
                <a:solidFill>
                  <a:srgbClr val="FFC000"/>
                </a:solidFill>
              </a:rPr>
              <a:t>Tr </a:t>
            </a:r>
            <a:r>
              <a:rPr lang="en" b="1" dirty="0">
                <a:solidFill>
                  <a:srgbClr val="FFC000"/>
                </a:solidFill>
              </a:rPr>
              <a:t>&gt;50x10</a:t>
            </a:r>
            <a:r>
              <a:rPr lang="en" b="1" baseline="30000" dirty="0">
                <a:solidFill>
                  <a:srgbClr val="FFC000"/>
                </a:solidFill>
              </a:rPr>
              <a:t>9 </a:t>
            </a:r>
            <a:r>
              <a:rPr lang="en" b="1" dirty="0">
                <a:solidFill>
                  <a:srgbClr val="FFC000"/>
                </a:solidFill>
              </a:rPr>
              <a:t>/l </a:t>
            </a:r>
            <a:endParaRPr lang="sr-Latn-RS" b="1" dirty="0" smtClean="0">
              <a:solidFill>
                <a:srgbClr val="FFC000"/>
              </a:solidFill>
            </a:endParaRPr>
          </a:p>
          <a:p>
            <a:r>
              <a:rPr lang="sr-Latn-RS" b="1" dirty="0" err="1" smtClean="0"/>
              <a:t>Cesarian</a:t>
            </a:r>
            <a:r>
              <a:rPr lang="sr-Latn-RS" b="1" dirty="0" smtClean="0"/>
              <a:t> </a:t>
            </a:r>
            <a:r>
              <a:rPr lang="sr-Latn-RS" b="1" dirty="0" err="1" smtClean="0"/>
              <a:t>section</a:t>
            </a:r>
            <a:r>
              <a:rPr lang="sr-Latn-RS" b="1" dirty="0" smtClean="0"/>
              <a:t> </a:t>
            </a:r>
            <a:r>
              <a:rPr lang="en" dirty="0">
                <a:solidFill>
                  <a:srgbClr val="FFC000"/>
                </a:solidFill>
              </a:rPr>
              <a:t>Tr </a:t>
            </a:r>
            <a:r>
              <a:rPr lang="en" b="1" dirty="0">
                <a:solidFill>
                  <a:srgbClr val="FFC000"/>
                </a:solidFill>
              </a:rPr>
              <a:t>&gt;80x10</a:t>
            </a:r>
            <a:r>
              <a:rPr lang="en" b="1" baseline="30000" dirty="0">
                <a:solidFill>
                  <a:srgbClr val="FFC000"/>
                </a:solidFill>
              </a:rPr>
              <a:t>9 </a:t>
            </a:r>
            <a:r>
              <a:rPr lang="en" b="1" dirty="0">
                <a:solidFill>
                  <a:srgbClr val="FFC000"/>
                </a:solidFill>
              </a:rPr>
              <a:t>/l </a:t>
            </a:r>
            <a:endParaRPr lang="sr-Latn-RS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3192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1728192"/>
          </a:xfrm>
        </p:spPr>
        <p:txBody>
          <a:bodyPr/>
          <a:lstStyle/>
          <a:p>
            <a:pPr marL="0" indent="0">
              <a:buNone/>
            </a:pPr>
            <a:r>
              <a:rPr lang="en" sz="4800" dirty="0" smtClean="0"/>
              <a:t>Thrombocytopenia represents a reduced number </a:t>
            </a:r>
            <a:r>
              <a:rPr lang="en" sz="4800" dirty="0" err="1" smtClean="0"/>
              <a:t>of platelets </a:t>
            </a:r>
            <a:r>
              <a:rPr lang="en" sz="4800" dirty="0" smtClean="0"/>
              <a:t>in the blood, less than 150 x 10 </a:t>
            </a:r>
            <a:r>
              <a:rPr lang="en" sz="4800" baseline="30000" dirty="0" smtClean="0"/>
              <a:t>9 </a:t>
            </a:r>
            <a:r>
              <a:rPr lang="en" sz="4800" dirty="0" smtClean="0"/>
              <a:t>/ l.</a:t>
            </a:r>
            <a:endParaRPr lang="sr-Cyrl-RS" sz="4800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60"/>
    </mc:Choice>
    <mc:Fallback xmlns="">
      <p:transition spd="slow" advTm="2136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smtClean="0"/>
              <a:t>Does the patient use any </a:t>
            </a:r>
            <a:r>
              <a:rPr lang="en" dirty="0" err="1" smtClean="0"/>
              <a:t>antiplatelet </a:t>
            </a:r>
            <a:r>
              <a:rPr lang="en" dirty="0" smtClean="0"/>
              <a:t>drugs?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 smtClean="0"/>
              <a:t>Stop the use </a:t>
            </a:r>
            <a:r>
              <a:rPr lang="en" dirty="0" err="1" smtClean="0"/>
              <a:t>of anti-aggregation </a:t>
            </a:r>
            <a:r>
              <a:rPr lang="en" dirty="0" smtClean="0"/>
              <a:t>drugs 3 days before a planned minor or major </a:t>
            </a:r>
            <a:r>
              <a:rPr lang="en" dirty="0" err="1" smtClean="0"/>
              <a:t>surgical </a:t>
            </a:r>
            <a:r>
              <a:rPr lang="en" dirty="0" smtClean="0"/>
              <a:t>intervention.</a:t>
            </a:r>
          </a:p>
          <a:p>
            <a:r>
              <a:rPr lang="en" dirty="0" smtClean="0"/>
              <a:t>If we are talking about tooth repair without stopping medication.</a:t>
            </a:r>
          </a:p>
          <a:p>
            <a:r>
              <a:rPr lang="en" dirty="0" smtClean="0"/>
              <a:t>If it is about tooth extraction, suspension for 1-2 days.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1029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u="sng" dirty="0" smtClean="0"/>
              <a:t>If the patient still bleeds</a:t>
            </a:r>
            <a:endParaRPr lang="sr-Latn-RS" u="sng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 smtClean="0"/>
              <a:t>Local application </a:t>
            </a:r>
            <a:r>
              <a:rPr lang="en" dirty="0" err="1" smtClean="0"/>
              <a:t>of antifibrinolytics </a:t>
            </a:r>
            <a:r>
              <a:rPr lang="en" dirty="0" smtClean="0"/>
              <a:t>(crushed tablets </a:t>
            </a:r>
            <a:r>
              <a:rPr lang="en" dirty="0" err="1" smtClean="0"/>
              <a:t>of tranexamic </a:t>
            </a:r>
            <a:r>
              <a:rPr lang="en" dirty="0" smtClean="0"/>
              <a:t>acid up to a maximum of 6 tablets (3g) per day)</a:t>
            </a:r>
          </a:p>
          <a:p>
            <a:r>
              <a:rPr lang="en" dirty="0" smtClean="0"/>
              <a:t>Platelet </a:t>
            </a:r>
            <a:r>
              <a:rPr lang="sr-Latn-RS" dirty="0" err="1" smtClean="0"/>
              <a:t>transfussions</a:t>
            </a:r>
            <a:endParaRPr lang="sr-Cyrl-RS" dirty="0" smtClean="0"/>
          </a:p>
          <a:p>
            <a:r>
              <a:rPr lang="en" dirty="0" smtClean="0"/>
              <a:t>The target value in a bleeding patient is to achieve </a:t>
            </a:r>
            <a:r>
              <a:rPr lang="en" dirty="0">
                <a:solidFill>
                  <a:srgbClr val="FFC000"/>
                </a:solidFill>
              </a:rPr>
              <a:t>Tr </a:t>
            </a:r>
            <a:r>
              <a:rPr lang="en" b="1" dirty="0" smtClean="0">
                <a:solidFill>
                  <a:srgbClr val="FFC000"/>
                </a:solidFill>
              </a:rPr>
              <a:t>&gt;40x10 </a:t>
            </a:r>
            <a:r>
              <a:rPr lang="en" b="1" baseline="30000" dirty="0" smtClean="0">
                <a:solidFill>
                  <a:srgbClr val="FFC000"/>
                </a:solidFill>
              </a:rPr>
              <a:t>9 </a:t>
            </a:r>
            <a:r>
              <a:rPr lang="en" b="1" dirty="0" smtClean="0">
                <a:solidFill>
                  <a:srgbClr val="FFC000"/>
                </a:solidFill>
              </a:rPr>
              <a:t>/l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6290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Pain</a:t>
            </a:r>
            <a:r>
              <a:rPr lang="sr-Latn-RS" dirty="0" smtClean="0"/>
              <a:t> r</a:t>
            </a:r>
            <a:r>
              <a:rPr lang="en" dirty="0" smtClean="0"/>
              <a:t>elief in patients with thrombocytopenia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600400"/>
          </a:xfrm>
        </p:spPr>
        <p:txBody>
          <a:bodyPr/>
          <a:lstStyle/>
          <a:p>
            <a:r>
              <a:rPr lang="en" dirty="0" err="1" smtClean="0"/>
              <a:t>Paracetamol</a:t>
            </a:r>
            <a:endParaRPr lang="sr-Cyrl-RS" dirty="0" smtClean="0"/>
          </a:p>
          <a:p>
            <a:r>
              <a:rPr lang="en" dirty="0" smtClean="0"/>
              <a:t>Medicines from the pyrazolone group ( Novalgetol , Analgin ( metamizole ))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139536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1728192"/>
          </a:xfrm>
        </p:spPr>
        <p:txBody>
          <a:bodyPr/>
          <a:lstStyle/>
          <a:p>
            <a:pPr marL="0" indent="0">
              <a:buNone/>
            </a:pPr>
            <a:r>
              <a:rPr lang="en" dirty="0" smtClean="0"/>
              <a:t>When we talk about </a:t>
            </a:r>
            <a:r>
              <a:rPr lang="en" dirty="0" err="1" smtClean="0"/>
              <a:t>thrombocytopenia, </a:t>
            </a:r>
            <a:r>
              <a:rPr lang="en" dirty="0" smtClean="0"/>
              <a:t>it is important to </a:t>
            </a:r>
            <a:r>
              <a:rPr lang="en" dirty="0" err="1" smtClean="0"/>
              <a:t>distinguish </a:t>
            </a:r>
            <a:r>
              <a:rPr lang="en" dirty="0" smtClean="0"/>
              <a:t>between the following two terms:</a:t>
            </a:r>
          </a:p>
          <a:p>
            <a:pPr marL="0" indent="0">
              <a:buNone/>
            </a:pPr>
            <a:endParaRPr lang="sr-Cyrl-RS" dirty="0" smtClean="0"/>
          </a:p>
          <a:p>
            <a:pPr marL="514350" indent="-514350">
              <a:buAutoNum type="arabicPeriod"/>
            </a:pPr>
            <a:r>
              <a:rPr lang="en" dirty="0" smtClean="0"/>
              <a:t>"false </a:t>
            </a:r>
            <a:r>
              <a:rPr lang="en" dirty="0" err="1" smtClean="0"/>
              <a:t>thrombocytopenia </a:t>
            </a:r>
            <a:r>
              <a:rPr lang="en" dirty="0" smtClean="0"/>
              <a:t>"</a:t>
            </a:r>
          </a:p>
          <a:p>
            <a:pPr marL="514350" indent="-514350">
              <a:buAutoNum type="arabicPeriod"/>
            </a:pPr>
            <a:r>
              <a:rPr lang="en" dirty="0" err="1" smtClean="0"/>
              <a:t>Thrombocytopathies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589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60"/>
    </mc:Choice>
    <mc:Fallback xmlns="">
      <p:transition spd="slow" advTm="2136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4525962"/>
          </a:xfrm>
        </p:spPr>
        <p:txBody>
          <a:bodyPr/>
          <a:lstStyle/>
          <a:p>
            <a:r>
              <a:rPr lang="en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"False </a:t>
            </a:r>
            <a:r>
              <a:rPr lang="en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thrombocytopenia </a:t>
            </a:r>
            <a:r>
              <a:rPr lang="en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"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en" sz="2000" dirty="0" smtClean="0"/>
              <a:t>It represents the finding of thrombocytopenia in a routine blood count in patients with an otherwise normal number and function of platelets . Platelets are usually very low in the result of the blood count, below 30*10</a:t>
            </a:r>
            <a:r>
              <a:rPr lang="en" sz="2000" baseline="30000" dirty="0" smtClean="0"/>
              <a:t>9</a:t>
            </a:r>
            <a:r>
              <a:rPr lang="en" sz="2000" dirty="0" smtClean="0"/>
              <a:t>/l, but the patient has no manifestations of thrombocytopenia . In the peripheral smear, </a:t>
            </a:r>
            <a:r>
              <a:rPr lang="en" sz="2000" dirty="0" err="1" smtClean="0"/>
              <a:t>platelets </a:t>
            </a:r>
            <a:r>
              <a:rPr lang="en" sz="2000" dirty="0" smtClean="0"/>
              <a:t>are of normal number and size, only often grouped in piles, which is why the counter does not recognize them and does not count them as </a:t>
            </a:r>
            <a:r>
              <a:rPr lang="en" sz="2000" dirty="0" err="1" smtClean="0"/>
              <a:t>platelets </a:t>
            </a:r>
            <a:r>
              <a:rPr lang="en" sz="2000" dirty="0" smtClean="0"/>
              <a:t>. Clustering is most likely caused by the contact </a:t>
            </a:r>
            <a:r>
              <a:rPr lang="en" sz="2000" dirty="0" err="1" smtClean="0"/>
              <a:t>of platelets </a:t>
            </a:r>
            <a:r>
              <a:rPr lang="en" sz="2000" dirty="0" smtClean="0"/>
              <a:t>with EDTA ( </a:t>
            </a:r>
            <a:r>
              <a:rPr lang="en" sz="2000" dirty="0" err="1" smtClean="0"/>
              <a:t>anticoagulant </a:t>
            </a:r>
            <a:r>
              <a:rPr lang="en" sz="2000" dirty="0" smtClean="0"/>
              <a:t>from the test tube for KKS).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en" sz="2000" dirty="0" smtClean="0"/>
              <a:t>It can be overcome by making a blood count with another, alternative anticoagulant , most often citrate (test tube for hemostasis ).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421937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910"/>
    </mc:Choice>
    <mc:Fallback xmlns="">
      <p:transition spd="slow" advTm="6191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2"/>
          </a:xfrm>
        </p:spPr>
        <p:txBody>
          <a:bodyPr/>
          <a:lstStyle/>
          <a:p>
            <a:r>
              <a:rPr lang="en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Thrombocytopathies</a:t>
            </a:r>
            <a:endParaRPr lang="sr-Cyrl-R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en" sz="2000" dirty="0" smtClean="0"/>
              <a:t>They represent disorders in which, in a routine blood count, the patient has a normal number of platelets , but they are not functional, so such  patient may have the clinical presentation of a thrombocytopenic patient.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en" sz="2000" dirty="0" smtClean="0"/>
              <a:t>They can be </a:t>
            </a:r>
            <a:r>
              <a:rPr lang="en" sz="2000" b="1" dirty="0" smtClean="0"/>
              <a:t>congenital </a:t>
            </a:r>
            <a:r>
              <a:rPr lang="en" sz="2000" dirty="0" smtClean="0"/>
              <a:t>( von Wilwbrandt 's disease, Wiscot-Aldrich syndrome, Glanzman 's thrombasthenia , Bernard - Sollier syndrome) or </a:t>
            </a:r>
            <a:r>
              <a:rPr lang="en" sz="2000" b="1" dirty="0" smtClean="0"/>
              <a:t>acquired </a:t>
            </a:r>
            <a:r>
              <a:rPr lang="en" sz="2000" dirty="0" smtClean="0"/>
              <a:t>(use of antiplatelet therapy , NSAIDs), or as part of some chronic diseases (cirrhosis of the liver, SLE, multiple myeloma , kidney disease) .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6356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910"/>
    </mc:Choice>
    <mc:Fallback xmlns="">
      <p:transition spd="slow" advTm="6191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r>
              <a:rPr lang="en" dirty="0" err="1" smtClean="0"/>
              <a:t>Thrombocytopenia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95536" y="1873959"/>
            <a:ext cx="8229600" cy="476529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" sz="2400" u="sng" dirty="0" smtClean="0">
                <a:solidFill>
                  <a:schemeClr val="accent1">
                    <a:lumMod val="90000"/>
                  </a:schemeClr>
                </a:solidFill>
              </a:rPr>
              <a:t>Primary and secondary </a:t>
            </a:r>
            <a:r>
              <a:rPr lang="en" sz="2400" dirty="0" smtClean="0"/>
              <a:t>(as part of various diseases)</a:t>
            </a:r>
          </a:p>
          <a:p>
            <a:pPr marL="514350" indent="-514350">
              <a:buFont typeface="+mj-lt"/>
              <a:buAutoNum type="arabicPeriod"/>
            </a:pPr>
            <a:r>
              <a:rPr lang="en" sz="2400" u="sng" dirty="0" smtClean="0">
                <a:solidFill>
                  <a:schemeClr val="accent1">
                    <a:lumMod val="75000"/>
                  </a:schemeClr>
                </a:solidFill>
              </a:rPr>
              <a:t>Hereditary and acquired</a:t>
            </a:r>
          </a:p>
          <a:p>
            <a:pPr marL="514350" indent="-514350">
              <a:buFont typeface="+mj-lt"/>
              <a:buAutoNum type="arabicPeriod"/>
            </a:pPr>
            <a:r>
              <a:rPr lang="en" sz="2400" dirty="0" smtClean="0"/>
              <a:t>According to </a:t>
            </a:r>
            <a:r>
              <a:rPr lang="en" sz="2400" u="sng" dirty="0" err="1" smtClean="0">
                <a:solidFill>
                  <a:schemeClr val="accent1">
                    <a:lumMod val="50000"/>
                  </a:schemeClr>
                </a:solidFill>
              </a:rPr>
              <a:t>the pathophysiological </a:t>
            </a:r>
            <a:r>
              <a:rPr lang="en" sz="2400" dirty="0" smtClean="0"/>
              <a:t>mechanism:</a:t>
            </a:r>
            <a:endParaRPr lang="sr-Cyrl-RS" sz="24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" sz="2400" dirty="0"/>
              <a:t>Decreased production </a:t>
            </a:r>
            <a:r>
              <a:rPr lang="en" sz="2400" dirty="0" err="1"/>
              <a:t>of platelets </a:t>
            </a:r>
            <a:r>
              <a:rPr lang="en" sz="2400" dirty="0"/>
              <a:t>in </a:t>
            </a:r>
            <a:r>
              <a:rPr lang="en" sz="2400" dirty="0" err="1"/>
              <a:t>the bone </a:t>
            </a:r>
            <a:r>
              <a:rPr lang="en" sz="2400" dirty="0"/>
              <a:t>marrow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" sz="2400" dirty="0"/>
              <a:t>Increased breakdown </a:t>
            </a:r>
            <a:r>
              <a:rPr lang="en" sz="2400" dirty="0" err="1"/>
              <a:t>of platelets</a:t>
            </a:r>
            <a:endParaRPr lang="sr-Cyrl-RS" sz="24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" sz="2400" dirty="0"/>
              <a:t>Disturbed </a:t>
            </a:r>
            <a:r>
              <a:rPr lang="en" sz="2400" dirty="0" err="1"/>
              <a:t>platelet </a:t>
            </a:r>
            <a:r>
              <a:rPr lang="en" sz="2400" dirty="0"/>
              <a:t>distribution (sequestration </a:t>
            </a:r>
            <a:r>
              <a:rPr lang="en" sz="2400" dirty="0" err="1"/>
              <a:t>of platelets </a:t>
            </a:r>
            <a:r>
              <a:rPr lang="en" sz="2400" dirty="0"/>
              <a:t>in an enlarged spleen)</a:t>
            </a:r>
          </a:p>
          <a:p>
            <a:pPr marL="514350" indent="-514350">
              <a:buFont typeface="+mj-lt"/>
              <a:buAutoNum type="arabicPeriod"/>
            </a:pPr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194384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250"/>
    </mc:Choice>
    <mc:Fallback xmlns="">
      <p:transition spd="slow" advTm="6725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648246"/>
          </a:xfrm>
        </p:spPr>
        <p:txBody>
          <a:bodyPr/>
          <a:lstStyle/>
          <a:p>
            <a:r>
              <a:rPr lang="en" dirty="0"/>
              <a:t>Decreased production </a:t>
            </a:r>
            <a:r>
              <a:rPr lang="en" dirty="0" err="1"/>
              <a:t>of platelets </a:t>
            </a:r>
            <a:r>
              <a:rPr lang="en" dirty="0"/>
              <a:t>in </a:t>
            </a:r>
            <a:r>
              <a:rPr lang="en" dirty="0" err="1"/>
              <a:t>the bone </a:t>
            </a:r>
            <a:r>
              <a:rPr lang="en" dirty="0"/>
              <a:t>marrow</a:t>
            </a:r>
            <a:r>
              <a:rPr lang="sr-Cyrl-RS" dirty="0"/>
              <a:t/>
            </a:r>
            <a:br>
              <a:rPr lang="sr-Cyrl-RS" dirty="0"/>
            </a:b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sz="2400" u="sng" dirty="0" err="1" smtClean="0"/>
              <a:t>Bone </a:t>
            </a:r>
            <a:r>
              <a:rPr lang="en" sz="2400" u="sng" dirty="0" smtClean="0"/>
              <a:t>marrow diseases </a:t>
            </a:r>
            <a:r>
              <a:rPr lang="en" sz="2400" dirty="0" smtClean="0"/>
              <a:t>( </a:t>
            </a:r>
            <a:r>
              <a:rPr lang="en" sz="2400" dirty="0" err="1" smtClean="0"/>
              <a:t>aplastic </a:t>
            </a:r>
            <a:r>
              <a:rPr lang="en" sz="2400" dirty="0" smtClean="0"/>
              <a:t>anemia, </a:t>
            </a:r>
            <a:r>
              <a:rPr lang="en" sz="2400" dirty="0" err="1" smtClean="0"/>
              <a:t>MDS, acute </a:t>
            </a:r>
            <a:r>
              <a:rPr lang="en" sz="2400" dirty="0" smtClean="0"/>
              <a:t>leukemia, </a:t>
            </a:r>
            <a:r>
              <a:rPr lang="en" sz="2400" dirty="0" err="1" smtClean="0"/>
              <a:t>bone </a:t>
            </a:r>
            <a:r>
              <a:rPr lang="en" sz="2400" dirty="0" smtClean="0"/>
              <a:t>marrow infiltration </a:t>
            </a:r>
            <a:r>
              <a:rPr lang="en" sz="2400" dirty="0" err="1" smtClean="0"/>
              <a:t>by metastatic </a:t>
            </a:r>
            <a:r>
              <a:rPr lang="en" sz="2400" dirty="0" smtClean="0"/>
              <a:t>tumors)</a:t>
            </a:r>
          </a:p>
          <a:p>
            <a:r>
              <a:rPr lang="en" sz="2400" u="sng" dirty="0" err="1" smtClean="0"/>
              <a:t>Ineffective</a:t>
            </a:r>
            <a:r>
              <a:rPr lang="en" sz="2400" u="sng" dirty="0" smtClean="0"/>
              <a:t> </a:t>
            </a:r>
            <a:r>
              <a:rPr lang="en" sz="2400" u="sng" dirty="0" err="1" smtClean="0"/>
              <a:t>megakaryocytoposis</a:t>
            </a:r>
            <a:r>
              <a:rPr lang="en" sz="2400" u="sng" dirty="0" smtClean="0"/>
              <a:t> </a:t>
            </a:r>
            <a:r>
              <a:rPr lang="en" sz="2400" dirty="0" smtClean="0"/>
              <a:t>( </a:t>
            </a:r>
            <a:r>
              <a:rPr lang="en" sz="2400" dirty="0" err="1" smtClean="0"/>
              <a:t>folate deficiency</a:t>
            </a:r>
            <a:r>
              <a:rPr lang="en" sz="2400" dirty="0"/>
              <a:t> </a:t>
            </a:r>
            <a:r>
              <a:rPr lang="en" sz="2400" dirty="0" smtClean="0"/>
              <a:t>and/or vitamin B12)</a:t>
            </a:r>
          </a:p>
          <a:p>
            <a:r>
              <a:rPr lang="en" sz="2400" u="sng" dirty="0" smtClean="0"/>
              <a:t>Selective depression </a:t>
            </a:r>
            <a:r>
              <a:rPr lang="en" sz="2400" u="sng" dirty="0" err="1" smtClean="0"/>
              <a:t>of megakaryocytes</a:t>
            </a:r>
            <a:r>
              <a:rPr lang="en" sz="2400" u="sng" dirty="0" smtClean="0"/>
              <a:t> </a:t>
            </a:r>
            <a:r>
              <a:rPr lang="en" sz="2400" dirty="0" smtClean="0"/>
              <a:t>(drugs, chemicals, viral infections)</a:t>
            </a:r>
          </a:p>
          <a:p>
            <a:r>
              <a:rPr lang="en" sz="2400" u="sng" dirty="0" smtClean="0"/>
              <a:t>Infections</a:t>
            </a:r>
            <a:r>
              <a:rPr lang="en" sz="2400" dirty="0" smtClean="0"/>
              <a:t> </a:t>
            </a:r>
            <a:r>
              <a:rPr lang="en" sz="2400" dirty="0" err="1" smtClean="0"/>
              <a:t>bone </a:t>
            </a:r>
            <a:r>
              <a:rPr lang="en" sz="2400" dirty="0" smtClean="0"/>
              <a:t>marrow (rare)</a:t>
            </a:r>
          </a:p>
          <a:p>
            <a:r>
              <a:rPr lang="en" sz="2400" u="sng" dirty="0" smtClean="0"/>
              <a:t>Inhereted</a:t>
            </a:r>
            <a:r>
              <a:rPr lang="en" sz="2400" dirty="0" smtClean="0"/>
              <a:t> amegakaryocytosis</a:t>
            </a:r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val="360700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72008"/>
          </a:xfrm>
        </p:spPr>
        <p:txBody>
          <a:bodyPr/>
          <a:lstStyle/>
          <a:p>
            <a:r>
              <a:rPr lang="en" dirty="0"/>
              <a:t>Increased breakdown </a:t>
            </a:r>
            <a:r>
              <a:rPr lang="en" dirty="0" err="1"/>
              <a:t>of platelets</a:t>
            </a:r>
            <a:r>
              <a:rPr lang="sr-Cyrl-RS" dirty="0"/>
              <a:t/>
            </a:r>
            <a:br>
              <a:rPr lang="sr-Cyrl-RS" dirty="0"/>
            </a:br>
            <a:r>
              <a:rPr lang="sr-Cyrl-RS" dirty="0"/>
              <a:t/>
            </a:r>
            <a:br>
              <a:rPr lang="sr-Cyrl-RS" dirty="0"/>
            </a:b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1846087"/>
            <a:ext cx="8229600" cy="4525962"/>
          </a:xfrm>
        </p:spPr>
        <p:txBody>
          <a:bodyPr/>
          <a:lstStyle/>
          <a:p>
            <a:r>
              <a:rPr lang="en" sz="2800" u="sng" dirty="0" err="1" smtClean="0"/>
              <a:t>Idiopathic </a:t>
            </a:r>
            <a:r>
              <a:rPr lang="en" sz="2800" u="sng" dirty="0" smtClean="0"/>
              <a:t>(ITP) </a:t>
            </a:r>
            <a:r>
              <a:rPr lang="en" sz="2800" dirty="0" smtClean="0"/>
              <a:t>– the most common, most likely </a:t>
            </a:r>
            <a:r>
              <a:rPr lang="en" sz="2800" dirty="0" err="1" smtClean="0"/>
              <a:t>immune-mediated</a:t>
            </a:r>
            <a:endParaRPr lang="sr-Cyrl-RS" sz="2800" dirty="0" smtClean="0"/>
          </a:p>
          <a:p>
            <a:r>
              <a:rPr lang="en" sz="2800" u="sng" dirty="0" smtClean="0"/>
              <a:t>Immune </a:t>
            </a:r>
            <a:r>
              <a:rPr lang="en" sz="2800" u="sng" dirty="0" err="1" smtClean="0"/>
              <a:t>thrombocytopenia</a:t>
            </a:r>
            <a:r>
              <a:rPr lang="en" sz="2800" u="sng" dirty="0" smtClean="0"/>
              <a:t> </a:t>
            </a:r>
            <a:r>
              <a:rPr lang="en" sz="2800" dirty="0" smtClean="0"/>
              <a:t>(during other </a:t>
            </a:r>
            <a:r>
              <a:rPr lang="en" sz="2800" dirty="0" err="1" smtClean="0"/>
              <a:t>autoimmune </a:t>
            </a:r>
            <a:r>
              <a:rPr lang="en" sz="2800" dirty="0" smtClean="0"/>
              <a:t>manifestations)</a:t>
            </a:r>
          </a:p>
          <a:p>
            <a:r>
              <a:rPr lang="en" sz="2800" u="sng" dirty="0" err="1" smtClean="0"/>
              <a:t>Sensitization </a:t>
            </a:r>
            <a:r>
              <a:rPr lang="en" sz="2800" u="sng" dirty="0" smtClean="0"/>
              <a:t>to the drug</a:t>
            </a:r>
          </a:p>
          <a:p>
            <a:r>
              <a:rPr lang="en" sz="2800" u="sng" dirty="0" smtClean="0"/>
              <a:t>Infections, sepsis</a:t>
            </a:r>
          </a:p>
          <a:p>
            <a:r>
              <a:rPr lang="en" sz="2800" u="sng" dirty="0" err="1" smtClean="0"/>
              <a:t>Posttransfusion </a:t>
            </a:r>
            <a:r>
              <a:rPr lang="en" sz="2800" u="sng" dirty="0" smtClean="0"/>
              <a:t>purpura</a:t>
            </a:r>
          </a:p>
          <a:p>
            <a:r>
              <a:rPr lang="en" sz="2800" u="sng" dirty="0" err="1" smtClean="0"/>
              <a:t>Non-immune </a:t>
            </a:r>
            <a:r>
              <a:rPr lang="en" sz="2800" u="sng" dirty="0" smtClean="0"/>
              <a:t>– </a:t>
            </a:r>
            <a:r>
              <a:rPr lang="en" sz="2800" dirty="0" smtClean="0"/>
              <a:t>TTP, HUS, DIK, artificial valves, PNH, </a:t>
            </a:r>
            <a:r>
              <a:rPr lang="en" sz="2800" dirty="0" err="1" smtClean="0"/>
              <a:t>preeclampsia </a:t>
            </a:r>
            <a:r>
              <a:rPr lang="en" sz="2800" dirty="0" smtClean="0"/>
              <a:t>, HELLP syndrome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83968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062038"/>
            <a:ext cx="8229600" cy="566762"/>
          </a:xfrm>
        </p:spPr>
        <p:txBody>
          <a:bodyPr/>
          <a:lstStyle/>
          <a:p>
            <a:r>
              <a:rPr lang="en" sz="3200" dirty="0"/>
              <a:t>Drugs as causes of </a:t>
            </a:r>
            <a:r>
              <a:rPr lang="en" sz="3200" dirty="0" err="1"/>
              <a:t>thrombocytopenia</a:t>
            </a:r>
            <a:endParaRPr lang="sr-Latn-RS" sz="3200" dirty="0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4038600" cy="5112742"/>
          </a:xfrm>
        </p:spPr>
        <p:txBody>
          <a:bodyPr/>
          <a:lstStyle/>
          <a:p>
            <a:r>
              <a:rPr lang="en" sz="2000" dirty="0" err="1" smtClean="0"/>
              <a:t>Heparins </a:t>
            </a:r>
            <a:r>
              <a:rPr lang="en" sz="2000" dirty="0" smtClean="0"/>
              <a:t>- HIT ( </a:t>
            </a:r>
            <a:r>
              <a:rPr lang="en" sz="2000" dirty="0" err="1" smtClean="0"/>
              <a:t>unfractionated </a:t>
            </a:r>
            <a:r>
              <a:rPr lang="en" sz="2000" dirty="0" smtClean="0"/>
              <a:t>, LMWH)</a:t>
            </a:r>
            <a:endParaRPr lang="sr-Cyrl-RS" sz="2000" dirty="0" smtClean="0"/>
          </a:p>
          <a:p>
            <a:r>
              <a:rPr lang="en" sz="2000" dirty="0" smtClean="0"/>
              <a:t>Cytostatics</a:t>
            </a:r>
          </a:p>
          <a:p>
            <a:r>
              <a:rPr lang="en" sz="2000" dirty="0" err="1" smtClean="0"/>
              <a:t>Myelosuppressive </a:t>
            </a:r>
            <a:r>
              <a:rPr lang="en" sz="2000" dirty="0" smtClean="0"/>
              <a:t>drugs</a:t>
            </a:r>
          </a:p>
          <a:p>
            <a:r>
              <a:rPr lang="en" sz="2000" dirty="0" err="1" smtClean="0"/>
              <a:t>Thiazide</a:t>
            </a:r>
            <a:r>
              <a:rPr lang="en" sz="2000" dirty="0" smtClean="0"/>
              <a:t> </a:t>
            </a:r>
            <a:r>
              <a:rPr lang="en" sz="2000" dirty="0" err="1" smtClean="0"/>
              <a:t>diuretics</a:t>
            </a:r>
            <a:endParaRPr lang="sr-Cyrl-RS" sz="2000" dirty="0" smtClean="0"/>
          </a:p>
          <a:p>
            <a:r>
              <a:rPr lang="en" sz="2000" dirty="0" smtClean="0"/>
              <a:t>Ethanol</a:t>
            </a:r>
          </a:p>
          <a:p>
            <a:r>
              <a:rPr lang="en" sz="2000" dirty="0" smtClean="0"/>
              <a:t>Estrogens</a:t>
            </a:r>
          </a:p>
          <a:p>
            <a:r>
              <a:rPr lang="en" sz="2000" dirty="0" smtClean="0"/>
              <a:t>Antibiotics ( </a:t>
            </a:r>
            <a:r>
              <a:rPr lang="en" sz="2000" dirty="0" err="1" smtClean="0"/>
              <a:t>linezolid </a:t>
            </a:r>
            <a:r>
              <a:rPr lang="en" sz="2000" dirty="0" smtClean="0"/>
              <a:t>, </a:t>
            </a:r>
            <a:r>
              <a:rPr lang="en" sz="2000" dirty="0" err="1" smtClean="0"/>
              <a:t>rifampicin </a:t>
            </a:r>
            <a:r>
              <a:rPr lang="en" sz="2000" dirty="0" smtClean="0"/>
              <a:t>, </a:t>
            </a:r>
            <a:r>
              <a:rPr lang="en" sz="2000" dirty="0" err="1" smtClean="0"/>
              <a:t>sulfonamides </a:t>
            </a:r>
            <a:r>
              <a:rPr lang="en" sz="2000" dirty="0" smtClean="0"/>
              <a:t>, </a:t>
            </a:r>
            <a:r>
              <a:rPr lang="en" sz="2000" dirty="0" err="1" smtClean="0"/>
              <a:t>vancomycin </a:t>
            </a:r>
            <a:r>
              <a:rPr lang="en" sz="2000" dirty="0" smtClean="0"/>
              <a:t>)</a:t>
            </a:r>
          </a:p>
          <a:p>
            <a:r>
              <a:rPr lang="en" sz="2000" dirty="0"/>
              <a:t>Quinine and </a:t>
            </a:r>
            <a:r>
              <a:rPr lang="en" sz="2000" dirty="0" err="1"/>
              <a:t>quinidine</a:t>
            </a:r>
            <a:endParaRPr lang="sr-Cyrl-RS" sz="2000" dirty="0"/>
          </a:p>
          <a:p>
            <a:pPr marL="0" indent="0">
              <a:buNone/>
            </a:pPr>
            <a:endParaRPr lang="sr-Latn-RS" sz="2000" dirty="0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5112742"/>
          </a:xfrm>
        </p:spPr>
        <p:txBody>
          <a:bodyPr/>
          <a:lstStyle/>
          <a:p>
            <a:r>
              <a:rPr lang="en" sz="2000" dirty="0" smtClean="0"/>
              <a:t>Sedatives ( </a:t>
            </a:r>
            <a:r>
              <a:rPr lang="en" sz="2000" dirty="0" err="1" smtClean="0"/>
              <a:t>hypnotics </a:t>
            </a:r>
            <a:r>
              <a:rPr lang="en" sz="2000" dirty="0" smtClean="0"/>
              <a:t>, </a:t>
            </a:r>
            <a:r>
              <a:rPr lang="en" sz="2000" dirty="0" err="1" smtClean="0"/>
              <a:t>anticonvulsants </a:t>
            </a:r>
            <a:r>
              <a:rPr lang="en" sz="2000" dirty="0" smtClean="0"/>
              <a:t>, </a:t>
            </a:r>
            <a:r>
              <a:rPr lang="en" sz="2000" dirty="0" err="1" smtClean="0"/>
              <a:t>carbamazepine </a:t>
            </a:r>
            <a:r>
              <a:rPr lang="en" sz="2000" dirty="0" smtClean="0"/>
              <a:t>)</a:t>
            </a:r>
          </a:p>
          <a:p>
            <a:r>
              <a:rPr lang="en" sz="2000" dirty="0" smtClean="0"/>
              <a:t>Arsenic</a:t>
            </a:r>
          </a:p>
          <a:p>
            <a:r>
              <a:rPr lang="en" sz="2000" dirty="0" smtClean="0"/>
              <a:t>Gold salts</a:t>
            </a:r>
          </a:p>
          <a:p>
            <a:r>
              <a:rPr lang="en" sz="2000" dirty="0" err="1" smtClean="0"/>
              <a:t>Digitoxin</a:t>
            </a:r>
            <a:endParaRPr lang="sr-Cyrl-RS" sz="2000" dirty="0" smtClean="0"/>
          </a:p>
          <a:p>
            <a:r>
              <a:rPr lang="en" sz="2000" dirty="0" err="1" smtClean="0"/>
              <a:t>Methyldopa</a:t>
            </a:r>
            <a:endParaRPr lang="sr-Cyrl-RS" sz="2000" dirty="0" smtClean="0"/>
          </a:p>
          <a:p>
            <a:r>
              <a:rPr lang="en" sz="2000" dirty="0" smtClean="0"/>
              <a:t>NSAIDs ( </a:t>
            </a:r>
            <a:r>
              <a:rPr lang="en" sz="2000" dirty="0" err="1" smtClean="0"/>
              <a:t>acetaminophen </a:t>
            </a:r>
            <a:r>
              <a:rPr lang="en" sz="2000" dirty="0" smtClean="0"/>
              <a:t>, </a:t>
            </a:r>
            <a:r>
              <a:rPr lang="en" sz="2000" dirty="0" err="1" smtClean="0"/>
              <a:t>diclofenac </a:t>
            </a:r>
            <a:r>
              <a:rPr lang="en" sz="2000" dirty="0" smtClean="0"/>
              <a:t>, </a:t>
            </a:r>
            <a:r>
              <a:rPr lang="en" sz="2000" dirty="0" err="1" smtClean="0"/>
              <a:t>naproxen </a:t>
            </a:r>
            <a:r>
              <a:rPr lang="en" sz="2000" dirty="0" smtClean="0"/>
              <a:t>, </a:t>
            </a:r>
            <a:r>
              <a:rPr lang="en" sz="2000" dirty="0" err="1" smtClean="0"/>
              <a:t>ibuprofen </a:t>
            </a:r>
            <a:r>
              <a:rPr lang="en" sz="2000" dirty="0" smtClean="0"/>
              <a:t>)</a:t>
            </a:r>
          </a:p>
          <a:p>
            <a:r>
              <a:rPr lang="en" sz="2000" dirty="0" err="1" smtClean="0"/>
              <a:t>Antiplatelet </a:t>
            </a:r>
            <a:r>
              <a:rPr lang="en" sz="2000" dirty="0" smtClean="0"/>
              <a:t>drugs (aspirin, </a:t>
            </a:r>
            <a:r>
              <a:rPr lang="en" sz="2000" dirty="0" err="1" smtClean="0"/>
              <a:t>abciximab </a:t>
            </a:r>
            <a:r>
              <a:rPr lang="en" sz="2000" dirty="0" smtClean="0"/>
              <a:t>, </a:t>
            </a:r>
            <a:r>
              <a:rPr lang="en" sz="2000" dirty="0" err="1" smtClean="0"/>
              <a:t>tirofiban </a:t>
            </a:r>
            <a:r>
              <a:rPr lang="en" sz="2000" dirty="0" smtClean="0"/>
              <a:t>)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396187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3671</TotalTime>
  <Words>1055</Words>
  <Application>Microsoft Office PowerPoint</Application>
  <PresentationFormat>Projekcija na ekranu (4:3)</PresentationFormat>
  <Paragraphs>132</Paragraphs>
  <Slides>22</Slides>
  <Notes>1</Notes>
  <HiddenSlides>0</HiddenSlides>
  <MMClips>0</MMClips>
  <ScaleCrop>false</ScaleCrop>
  <HeadingPairs>
    <vt:vector size="6" baseType="variant">
      <vt:variant>
        <vt:lpstr>Korišćeni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22</vt:i4>
      </vt:variant>
    </vt:vector>
  </HeadingPairs>
  <TitlesOfParts>
    <vt:vector size="28" baseType="lpstr">
      <vt:lpstr>Arial</vt:lpstr>
      <vt:lpstr>Calibri</vt:lpstr>
      <vt:lpstr>Courier New</vt:lpstr>
      <vt:lpstr>Symbol</vt:lpstr>
      <vt:lpstr>Times New Roman</vt:lpstr>
      <vt:lpstr>Default Design</vt:lpstr>
      <vt:lpstr>   IASM 71 Interprofessional education  Teaching unit 9   </vt:lpstr>
      <vt:lpstr>PowerPoint prezentacija</vt:lpstr>
      <vt:lpstr>PowerPoint prezentacija</vt:lpstr>
      <vt:lpstr>PowerPoint prezentacija</vt:lpstr>
      <vt:lpstr>PowerPoint prezentacija</vt:lpstr>
      <vt:lpstr>Thrombocytopenia</vt:lpstr>
      <vt:lpstr>Decreased production of platelets in the bone marrow </vt:lpstr>
      <vt:lpstr>Increased breakdown of platelets  </vt:lpstr>
      <vt:lpstr>Drugs as causes of thrombocytopenia</vt:lpstr>
      <vt:lpstr>Disturbed platelet distribution</vt:lpstr>
      <vt:lpstr>Clinical presentation</vt:lpstr>
      <vt:lpstr>PowerPoint prezentacija</vt:lpstr>
      <vt:lpstr>PowerPoint prezentacija</vt:lpstr>
      <vt:lpstr>PowerPoint prezentacija</vt:lpstr>
      <vt:lpstr>Severity of thrombocytopenia</vt:lpstr>
      <vt:lpstr>Treatment of thrombocytopenia</vt:lpstr>
      <vt:lpstr>Indications for platelet transfusions</vt:lpstr>
      <vt:lpstr>PowerPoint prezentacija</vt:lpstr>
      <vt:lpstr>Thrombocytopenia in practice</vt:lpstr>
      <vt:lpstr>Does the patient use any antiplatelet drugs?</vt:lpstr>
      <vt:lpstr>If the patient still bleeds</vt:lpstr>
      <vt:lpstr>Pain relief in patients with thrombocytopenia</vt:lpstr>
    </vt:vector>
  </TitlesOfParts>
  <Company>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MyComp</cp:lastModifiedBy>
  <cp:revision>258</cp:revision>
  <dcterms:created xsi:type="dcterms:W3CDTF">2007-04-23T19:01:08Z</dcterms:created>
  <dcterms:modified xsi:type="dcterms:W3CDTF">2024-02-08T12:34:29Z</dcterms:modified>
</cp:coreProperties>
</file>